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1950700" cy="20104100"/>
  <p:notesSz cx="119507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2698" y="1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96778" y="6232271"/>
            <a:ext cx="1016349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93557" y="11258296"/>
            <a:ext cx="836993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97852" y="4623943"/>
            <a:ext cx="520131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57880" y="4623943"/>
            <a:ext cx="520131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2170666"/>
            <a:ext cx="11953107" cy="7933433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1898954"/>
            <a:ext cx="11953106" cy="809831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19807349"/>
            <a:ext cx="11953240" cy="297180"/>
          </a:xfrm>
          <a:custGeom>
            <a:avLst/>
            <a:gdLst/>
            <a:ahLst/>
            <a:cxnLst/>
            <a:rect l="l" t="t" r="r" b="b"/>
            <a:pathLst>
              <a:path w="11953240" h="297180">
                <a:moveTo>
                  <a:pt x="11953106" y="0"/>
                </a:moveTo>
                <a:lnTo>
                  <a:pt x="0" y="0"/>
                </a:lnTo>
                <a:lnTo>
                  <a:pt x="0" y="296750"/>
                </a:lnTo>
                <a:lnTo>
                  <a:pt x="11953106" y="296750"/>
                </a:lnTo>
                <a:lnTo>
                  <a:pt x="11953106" y="0"/>
                </a:lnTo>
                <a:close/>
              </a:path>
            </a:pathLst>
          </a:custGeom>
          <a:solidFill>
            <a:srgbClr val="0940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61753" y="14682470"/>
            <a:ext cx="10656570" cy="4944110"/>
          </a:xfrm>
          <a:custGeom>
            <a:avLst/>
            <a:gdLst/>
            <a:ahLst/>
            <a:cxnLst/>
            <a:rect l="l" t="t" r="r" b="b"/>
            <a:pathLst>
              <a:path w="10656570" h="4944109">
                <a:moveTo>
                  <a:pt x="10656307" y="0"/>
                </a:moveTo>
                <a:lnTo>
                  <a:pt x="0" y="0"/>
                </a:lnTo>
                <a:lnTo>
                  <a:pt x="0" y="4943862"/>
                </a:lnTo>
                <a:lnTo>
                  <a:pt x="10656307" y="4943862"/>
                </a:lnTo>
                <a:lnTo>
                  <a:pt x="106563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1835065"/>
            <a:ext cx="5325110" cy="1123315"/>
          </a:xfrm>
          <a:custGeom>
            <a:avLst/>
            <a:gdLst/>
            <a:ahLst/>
            <a:cxnLst/>
            <a:rect l="l" t="t" r="r" b="b"/>
            <a:pathLst>
              <a:path w="5325110" h="1123314">
                <a:moveTo>
                  <a:pt x="5324776" y="0"/>
                </a:moveTo>
                <a:lnTo>
                  <a:pt x="0" y="0"/>
                </a:lnTo>
                <a:lnTo>
                  <a:pt x="0" y="1123049"/>
                </a:lnTo>
                <a:lnTo>
                  <a:pt x="5124114" y="1123049"/>
                </a:lnTo>
                <a:lnTo>
                  <a:pt x="5324776" y="813938"/>
                </a:lnTo>
                <a:lnTo>
                  <a:pt x="5324776" y="0"/>
                </a:lnTo>
                <a:close/>
              </a:path>
            </a:pathLst>
          </a:custGeom>
          <a:solidFill>
            <a:srgbClr val="E830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72436" y="1516365"/>
            <a:ext cx="4623609" cy="1076847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759682" y="1594782"/>
            <a:ext cx="4389120" cy="843280"/>
          </a:xfrm>
          <a:custGeom>
            <a:avLst/>
            <a:gdLst/>
            <a:ahLst/>
            <a:cxnLst/>
            <a:rect l="l" t="t" r="r" b="b"/>
            <a:pathLst>
              <a:path w="4389120" h="843280">
                <a:moveTo>
                  <a:pt x="4388947" y="0"/>
                </a:moveTo>
                <a:lnTo>
                  <a:pt x="0" y="0"/>
                </a:lnTo>
                <a:lnTo>
                  <a:pt x="0" y="842771"/>
                </a:lnTo>
                <a:lnTo>
                  <a:pt x="4214633" y="842771"/>
                </a:lnTo>
                <a:lnTo>
                  <a:pt x="4388947" y="616718"/>
                </a:lnTo>
                <a:lnTo>
                  <a:pt x="4388947" y="0"/>
                </a:lnTo>
                <a:close/>
              </a:path>
            </a:pathLst>
          </a:custGeom>
          <a:solidFill>
            <a:srgbClr val="5D819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676679"/>
            <a:ext cx="1690883" cy="139876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0" y="786706"/>
            <a:ext cx="1543685" cy="1165225"/>
          </a:xfrm>
          <a:custGeom>
            <a:avLst/>
            <a:gdLst/>
            <a:ahLst/>
            <a:cxnLst/>
            <a:rect l="l" t="t" r="r" b="b"/>
            <a:pathLst>
              <a:path w="1543685" h="1165225">
                <a:moveTo>
                  <a:pt x="603017" y="0"/>
                </a:moveTo>
                <a:lnTo>
                  <a:pt x="0" y="322867"/>
                </a:lnTo>
                <a:lnTo>
                  <a:pt x="0" y="423166"/>
                </a:lnTo>
                <a:lnTo>
                  <a:pt x="1543482" y="1164982"/>
                </a:lnTo>
                <a:lnTo>
                  <a:pt x="603017" y="0"/>
                </a:lnTo>
                <a:close/>
              </a:path>
            </a:pathLst>
          </a:custGeom>
          <a:solidFill>
            <a:srgbClr val="073F6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0" y="1048449"/>
            <a:ext cx="1823353" cy="1760560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0" y="1126963"/>
            <a:ext cx="1677035" cy="1527175"/>
          </a:xfrm>
          <a:custGeom>
            <a:avLst/>
            <a:gdLst/>
            <a:ahLst/>
            <a:cxnLst/>
            <a:rect l="l" t="t" r="r" b="b"/>
            <a:pathLst>
              <a:path w="1677035" h="1527175">
                <a:moveTo>
                  <a:pt x="1676639" y="0"/>
                </a:moveTo>
                <a:lnTo>
                  <a:pt x="0" y="0"/>
                </a:lnTo>
                <a:lnTo>
                  <a:pt x="0" y="1526712"/>
                </a:lnTo>
                <a:lnTo>
                  <a:pt x="1328581" y="1526712"/>
                </a:lnTo>
                <a:lnTo>
                  <a:pt x="1676639" y="1054481"/>
                </a:lnTo>
                <a:lnTo>
                  <a:pt x="1676639" y="0"/>
                </a:lnTo>
                <a:close/>
              </a:path>
            </a:pathLst>
          </a:custGeom>
          <a:solidFill>
            <a:srgbClr val="0D4D7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0" y="696621"/>
            <a:ext cx="767871" cy="1452889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0" y="786707"/>
            <a:ext cx="603250" cy="747395"/>
          </a:xfrm>
          <a:custGeom>
            <a:avLst/>
            <a:gdLst/>
            <a:ahLst/>
            <a:cxnLst/>
            <a:rect l="l" t="t" r="r" b="b"/>
            <a:pathLst>
              <a:path w="603250" h="747394">
                <a:moveTo>
                  <a:pt x="603168" y="0"/>
                </a:moveTo>
                <a:lnTo>
                  <a:pt x="0" y="0"/>
                </a:lnTo>
                <a:lnTo>
                  <a:pt x="0" y="747170"/>
                </a:lnTo>
                <a:lnTo>
                  <a:pt x="603168" y="0"/>
                </a:lnTo>
                <a:close/>
              </a:path>
            </a:pathLst>
          </a:custGeom>
          <a:solidFill>
            <a:srgbClr val="5D81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9792763" y="677683"/>
            <a:ext cx="439420" cy="254000"/>
          </a:xfrm>
          <a:custGeom>
            <a:avLst/>
            <a:gdLst/>
            <a:ahLst/>
            <a:cxnLst/>
            <a:rect l="l" t="t" r="r" b="b"/>
            <a:pathLst>
              <a:path w="439420" h="254000">
                <a:moveTo>
                  <a:pt x="439229" y="0"/>
                </a:moveTo>
                <a:lnTo>
                  <a:pt x="0" y="0"/>
                </a:lnTo>
                <a:lnTo>
                  <a:pt x="146425" y="253611"/>
                </a:lnTo>
                <a:lnTo>
                  <a:pt x="292836" y="253611"/>
                </a:lnTo>
                <a:lnTo>
                  <a:pt x="439229" y="0"/>
                </a:lnTo>
                <a:close/>
              </a:path>
            </a:pathLst>
          </a:custGeom>
          <a:solidFill>
            <a:srgbClr val="87C1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0064576" y="279153"/>
            <a:ext cx="1379855" cy="1123315"/>
          </a:xfrm>
          <a:custGeom>
            <a:avLst/>
            <a:gdLst/>
            <a:ahLst/>
            <a:cxnLst/>
            <a:rect l="l" t="t" r="r" b="b"/>
            <a:pathLst>
              <a:path w="1379854" h="1123315">
                <a:moveTo>
                  <a:pt x="690363" y="398529"/>
                </a:moveTo>
                <a:lnTo>
                  <a:pt x="272037" y="398529"/>
                </a:lnTo>
                <a:lnTo>
                  <a:pt x="0" y="869354"/>
                </a:lnTo>
                <a:lnTo>
                  <a:pt x="146529" y="1123114"/>
                </a:lnTo>
                <a:lnTo>
                  <a:pt x="418447" y="652112"/>
                </a:lnTo>
                <a:lnTo>
                  <a:pt x="836875" y="652112"/>
                </a:lnTo>
                <a:lnTo>
                  <a:pt x="690363" y="398529"/>
                </a:lnTo>
                <a:close/>
              </a:path>
              <a:path w="1379854" h="1123315">
                <a:moveTo>
                  <a:pt x="836875" y="652112"/>
                </a:moveTo>
                <a:lnTo>
                  <a:pt x="418447" y="652112"/>
                </a:lnTo>
                <a:lnTo>
                  <a:pt x="836892" y="652141"/>
                </a:lnTo>
                <a:close/>
              </a:path>
              <a:path w="1379854" h="1123315">
                <a:moveTo>
                  <a:pt x="329443" y="0"/>
                </a:moveTo>
                <a:lnTo>
                  <a:pt x="243445" y="0"/>
                </a:lnTo>
                <a:lnTo>
                  <a:pt x="243445" y="144888"/>
                </a:lnTo>
                <a:lnTo>
                  <a:pt x="279681" y="144888"/>
                </a:lnTo>
                <a:lnTo>
                  <a:pt x="279681" y="88301"/>
                </a:lnTo>
                <a:lnTo>
                  <a:pt x="355691" y="88301"/>
                </a:lnTo>
                <a:lnTo>
                  <a:pt x="351812" y="81582"/>
                </a:lnTo>
                <a:lnTo>
                  <a:pt x="359385" y="75190"/>
                </a:lnTo>
                <a:lnTo>
                  <a:pt x="365201" y="67162"/>
                </a:lnTo>
                <a:lnTo>
                  <a:pt x="368932" y="57817"/>
                </a:lnTo>
                <a:lnTo>
                  <a:pt x="369085" y="56617"/>
                </a:lnTo>
                <a:lnTo>
                  <a:pt x="279681" y="56617"/>
                </a:lnTo>
                <a:lnTo>
                  <a:pt x="279681" y="31684"/>
                </a:lnTo>
                <a:lnTo>
                  <a:pt x="368353" y="31684"/>
                </a:lnTo>
                <a:lnTo>
                  <a:pt x="366996" y="24931"/>
                </a:lnTo>
                <a:lnTo>
                  <a:pt x="358277" y="11956"/>
                </a:lnTo>
                <a:lnTo>
                  <a:pt x="345328" y="3208"/>
                </a:lnTo>
                <a:lnTo>
                  <a:pt x="329443" y="0"/>
                </a:lnTo>
                <a:close/>
              </a:path>
              <a:path w="1379854" h="1123315">
                <a:moveTo>
                  <a:pt x="355691" y="88301"/>
                </a:moveTo>
                <a:lnTo>
                  <a:pt x="318932" y="88301"/>
                </a:lnTo>
                <a:lnTo>
                  <a:pt x="351601" y="144888"/>
                </a:lnTo>
                <a:lnTo>
                  <a:pt x="388360" y="144888"/>
                </a:lnTo>
                <a:lnTo>
                  <a:pt x="355691" y="88301"/>
                </a:lnTo>
                <a:close/>
              </a:path>
              <a:path w="1379854" h="1123315">
                <a:moveTo>
                  <a:pt x="500356" y="0"/>
                </a:moveTo>
                <a:lnTo>
                  <a:pt x="461820" y="0"/>
                </a:lnTo>
                <a:lnTo>
                  <a:pt x="388360" y="144888"/>
                </a:lnTo>
                <a:lnTo>
                  <a:pt x="426896" y="144888"/>
                </a:lnTo>
                <a:lnTo>
                  <a:pt x="445262" y="108667"/>
                </a:lnTo>
                <a:lnTo>
                  <a:pt x="555450" y="108667"/>
                </a:lnTo>
                <a:lnTo>
                  <a:pt x="539371" y="76953"/>
                </a:lnTo>
                <a:lnTo>
                  <a:pt x="461328" y="76953"/>
                </a:lnTo>
                <a:lnTo>
                  <a:pt x="481079" y="38013"/>
                </a:lnTo>
                <a:lnTo>
                  <a:pt x="519629" y="38013"/>
                </a:lnTo>
                <a:lnTo>
                  <a:pt x="500356" y="0"/>
                </a:lnTo>
                <a:close/>
              </a:path>
              <a:path w="1379854" h="1123315">
                <a:moveTo>
                  <a:pt x="555450" y="108667"/>
                </a:moveTo>
                <a:lnTo>
                  <a:pt x="516912" y="108667"/>
                </a:lnTo>
                <a:lnTo>
                  <a:pt x="535278" y="144888"/>
                </a:lnTo>
                <a:lnTo>
                  <a:pt x="573814" y="144888"/>
                </a:lnTo>
                <a:lnTo>
                  <a:pt x="555450" y="108667"/>
                </a:lnTo>
                <a:close/>
              </a:path>
              <a:path w="1379854" h="1123315">
                <a:moveTo>
                  <a:pt x="519629" y="38013"/>
                </a:moveTo>
                <a:lnTo>
                  <a:pt x="481079" y="38013"/>
                </a:lnTo>
                <a:lnTo>
                  <a:pt x="500834" y="76953"/>
                </a:lnTo>
                <a:lnTo>
                  <a:pt x="539371" y="76953"/>
                </a:lnTo>
                <a:lnTo>
                  <a:pt x="519629" y="38013"/>
                </a:lnTo>
                <a:close/>
              </a:path>
              <a:path w="1379854" h="1123315">
                <a:moveTo>
                  <a:pt x="368353" y="31684"/>
                </a:moveTo>
                <a:lnTo>
                  <a:pt x="329936" y="31684"/>
                </a:lnTo>
                <a:lnTo>
                  <a:pt x="334028" y="35773"/>
                </a:lnTo>
                <a:lnTo>
                  <a:pt x="334087" y="52527"/>
                </a:lnTo>
                <a:lnTo>
                  <a:pt x="330013" y="56617"/>
                </a:lnTo>
                <a:lnTo>
                  <a:pt x="369085" y="56617"/>
                </a:lnTo>
                <a:lnTo>
                  <a:pt x="370249" y="47480"/>
                </a:lnTo>
                <a:lnTo>
                  <a:pt x="370190" y="40820"/>
                </a:lnTo>
                <a:lnTo>
                  <a:pt x="368353" y="31684"/>
                </a:lnTo>
                <a:close/>
              </a:path>
              <a:path w="1379854" h="1123315">
                <a:moveTo>
                  <a:pt x="1230478" y="0"/>
                </a:moveTo>
                <a:lnTo>
                  <a:pt x="1112751" y="0"/>
                </a:lnTo>
                <a:lnTo>
                  <a:pt x="1112751" y="144888"/>
                </a:lnTo>
                <a:lnTo>
                  <a:pt x="1230478" y="144888"/>
                </a:lnTo>
                <a:lnTo>
                  <a:pt x="1230478" y="113204"/>
                </a:lnTo>
                <a:lnTo>
                  <a:pt x="1148958" y="113204"/>
                </a:lnTo>
                <a:lnTo>
                  <a:pt x="1148958" y="88301"/>
                </a:lnTo>
                <a:lnTo>
                  <a:pt x="1225971" y="88301"/>
                </a:lnTo>
                <a:lnTo>
                  <a:pt x="1225971" y="56587"/>
                </a:lnTo>
                <a:lnTo>
                  <a:pt x="1148958" y="56587"/>
                </a:lnTo>
                <a:lnTo>
                  <a:pt x="1148958" y="31684"/>
                </a:lnTo>
                <a:lnTo>
                  <a:pt x="1230478" y="31684"/>
                </a:lnTo>
                <a:lnTo>
                  <a:pt x="1230478" y="0"/>
                </a:lnTo>
                <a:close/>
              </a:path>
              <a:path w="1379854" h="1123315">
                <a:moveTo>
                  <a:pt x="779916" y="108100"/>
                </a:moveTo>
                <a:lnTo>
                  <a:pt x="764046" y="135570"/>
                </a:lnTo>
                <a:lnTo>
                  <a:pt x="773582" y="139398"/>
                </a:lnTo>
                <a:lnTo>
                  <a:pt x="783570" y="142233"/>
                </a:lnTo>
                <a:lnTo>
                  <a:pt x="793964" y="143998"/>
                </a:lnTo>
                <a:lnTo>
                  <a:pt x="804718" y="144618"/>
                </a:lnTo>
                <a:lnTo>
                  <a:pt x="858976" y="144588"/>
                </a:lnTo>
                <a:lnTo>
                  <a:pt x="874821" y="141386"/>
                </a:lnTo>
                <a:lnTo>
                  <a:pt x="887741" y="132655"/>
                </a:lnTo>
                <a:lnTo>
                  <a:pt x="896443" y="119709"/>
                </a:lnTo>
                <a:lnTo>
                  <a:pt x="897799" y="112966"/>
                </a:lnTo>
                <a:lnTo>
                  <a:pt x="795938" y="112966"/>
                </a:lnTo>
                <a:lnTo>
                  <a:pt x="787563" y="111233"/>
                </a:lnTo>
                <a:lnTo>
                  <a:pt x="779916" y="108100"/>
                </a:lnTo>
                <a:close/>
              </a:path>
              <a:path w="1379854" h="1123315">
                <a:moveTo>
                  <a:pt x="866724" y="0"/>
                </a:moveTo>
                <a:lnTo>
                  <a:pt x="804701" y="0"/>
                </a:lnTo>
                <a:lnTo>
                  <a:pt x="788850" y="3202"/>
                </a:lnTo>
                <a:lnTo>
                  <a:pt x="775930" y="11934"/>
                </a:lnTo>
                <a:lnTo>
                  <a:pt x="767232" y="24881"/>
                </a:lnTo>
                <a:lnTo>
                  <a:pt x="764046" y="40731"/>
                </a:lnTo>
                <a:lnTo>
                  <a:pt x="764046" y="47391"/>
                </a:lnTo>
                <a:lnTo>
                  <a:pt x="767232" y="63241"/>
                </a:lnTo>
                <a:lnTo>
                  <a:pt x="775930" y="76188"/>
                </a:lnTo>
                <a:lnTo>
                  <a:pt x="788850" y="84920"/>
                </a:lnTo>
                <a:lnTo>
                  <a:pt x="804701" y="88123"/>
                </a:lnTo>
                <a:lnTo>
                  <a:pt x="859454" y="88123"/>
                </a:lnTo>
                <a:lnTo>
                  <a:pt x="863543" y="92212"/>
                </a:lnTo>
                <a:lnTo>
                  <a:pt x="863543" y="108874"/>
                </a:lnTo>
                <a:lnTo>
                  <a:pt x="859454" y="112966"/>
                </a:lnTo>
                <a:lnTo>
                  <a:pt x="897799" y="112966"/>
                </a:lnTo>
                <a:lnTo>
                  <a:pt x="899631" y="103859"/>
                </a:lnTo>
                <a:lnTo>
                  <a:pt x="899631" y="97230"/>
                </a:lnTo>
                <a:lnTo>
                  <a:pt x="896443" y="81378"/>
                </a:lnTo>
                <a:lnTo>
                  <a:pt x="887741" y="68431"/>
                </a:lnTo>
                <a:lnTo>
                  <a:pt x="874821" y="59700"/>
                </a:lnTo>
                <a:lnTo>
                  <a:pt x="858976" y="56498"/>
                </a:lnTo>
                <a:lnTo>
                  <a:pt x="804208" y="56498"/>
                </a:lnTo>
                <a:lnTo>
                  <a:pt x="800134" y="52406"/>
                </a:lnTo>
                <a:lnTo>
                  <a:pt x="800134" y="35713"/>
                </a:lnTo>
                <a:lnTo>
                  <a:pt x="804208" y="31624"/>
                </a:lnTo>
                <a:lnTo>
                  <a:pt x="881550" y="31624"/>
                </a:lnTo>
                <a:lnTo>
                  <a:pt x="881550" y="2240"/>
                </a:lnTo>
                <a:lnTo>
                  <a:pt x="874787" y="747"/>
                </a:lnTo>
                <a:lnTo>
                  <a:pt x="866724" y="0"/>
                </a:lnTo>
                <a:close/>
              </a:path>
              <a:path w="1379854" h="1123315">
                <a:moveTo>
                  <a:pt x="881550" y="31624"/>
                </a:moveTo>
                <a:lnTo>
                  <a:pt x="863469" y="31624"/>
                </a:lnTo>
                <a:lnTo>
                  <a:pt x="878476" y="32669"/>
                </a:lnTo>
                <a:lnTo>
                  <a:pt x="881550" y="33894"/>
                </a:lnTo>
                <a:lnTo>
                  <a:pt x="881550" y="31624"/>
                </a:lnTo>
                <a:close/>
              </a:path>
              <a:path w="1379854" h="1123315">
                <a:moveTo>
                  <a:pt x="1379711" y="0"/>
                </a:moveTo>
                <a:lnTo>
                  <a:pt x="1271255" y="0"/>
                </a:lnTo>
                <a:lnTo>
                  <a:pt x="1271255" y="144888"/>
                </a:lnTo>
                <a:lnTo>
                  <a:pt x="1307491" y="144888"/>
                </a:lnTo>
                <a:lnTo>
                  <a:pt x="1307491" y="31713"/>
                </a:lnTo>
                <a:lnTo>
                  <a:pt x="1361407" y="31713"/>
                </a:lnTo>
                <a:lnTo>
                  <a:pt x="1379711" y="0"/>
                </a:lnTo>
                <a:close/>
              </a:path>
              <a:path w="1379854" h="1123315">
                <a:moveTo>
                  <a:pt x="967833" y="0"/>
                </a:moveTo>
                <a:lnTo>
                  <a:pt x="927075" y="0"/>
                </a:lnTo>
                <a:lnTo>
                  <a:pt x="927075" y="144918"/>
                </a:lnTo>
                <a:lnTo>
                  <a:pt x="963281" y="144918"/>
                </a:lnTo>
                <a:lnTo>
                  <a:pt x="963281" y="49990"/>
                </a:lnTo>
                <a:lnTo>
                  <a:pt x="1003619" y="49990"/>
                </a:lnTo>
                <a:lnTo>
                  <a:pt x="967833" y="0"/>
                </a:lnTo>
                <a:close/>
              </a:path>
              <a:path w="1379854" h="1123315">
                <a:moveTo>
                  <a:pt x="1003619" y="49990"/>
                </a:moveTo>
                <a:lnTo>
                  <a:pt x="963281" y="49990"/>
                </a:lnTo>
                <a:lnTo>
                  <a:pt x="1031231" y="144888"/>
                </a:lnTo>
                <a:lnTo>
                  <a:pt x="1071990" y="144918"/>
                </a:lnTo>
                <a:lnTo>
                  <a:pt x="1071990" y="94900"/>
                </a:lnTo>
                <a:lnTo>
                  <a:pt x="1035768" y="94900"/>
                </a:lnTo>
                <a:lnTo>
                  <a:pt x="1003619" y="49990"/>
                </a:lnTo>
                <a:close/>
              </a:path>
              <a:path w="1379854" h="1123315">
                <a:moveTo>
                  <a:pt x="1071990" y="121"/>
                </a:moveTo>
                <a:lnTo>
                  <a:pt x="1035768" y="121"/>
                </a:lnTo>
                <a:lnTo>
                  <a:pt x="1035768" y="94900"/>
                </a:lnTo>
                <a:lnTo>
                  <a:pt x="1071990" y="94900"/>
                </a:lnTo>
                <a:lnTo>
                  <a:pt x="1071990" y="121"/>
                </a:lnTo>
                <a:close/>
              </a:path>
              <a:path w="1379854" h="1123315">
                <a:moveTo>
                  <a:pt x="202683" y="0"/>
                </a:moveTo>
                <a:lnTo>
                  <a:pt x="93808" y="0"/>
                </a:lnTo>
                <a:lnTo>
                  <a:pt x="112115" y="31713"/>
                </a:lnTo>
                <a:lnTo>
                  <a:pt x="166432" y="31713"/>
                </a:lnTo>
                <a:lnTo>
                  <a:pt x="166432" y="144888"/>
                </a:lnTo>
                <a:lnTo>
                  <a:pt x="202683" y="144888"/>
                </a:lnTo>
                <a:lnTo>
                  <a:pt x="202683" y="0"/>
                </a:lnTo>
                <a:close/>
              </a:path>
              <a:path w="1379854" h="1123315">
                <a:moveTo>
                  <a:pt x="628161" y="0"/>
                </a:moveTo>
                <a:lnTo>
                  <a:pt x="587402" y="0"/>
                </a:lnTo>
                <a:lnTo>
                  <a:pt x="587402" y="144918"/>
                </a:lnTo>
                <a:lnTo>
                  <a:pt x="623609" y="144918"/>
                </a:lnTo>
                <a:lnTo>
                  <a:pt x="623609" y="49990"/>
                </a:lnTo>
                <a:lnTo>
                  <a:pt x="663947" y="49990"/>
                </a:lnTo>
                <a:lnTo>
                  <a:pt x="628161" y="0"/>
                </a:lnTo>
                <a:close/>
              </a:path>
              <a:path w="1379854" h="1123315">
                <a:moveTo>
                  <a:pt x="663947" y="49990"/>
                </a:moveTo>
                <a:lnTo>
                  <a:pt x="623609" y="49990"/>
                </a:lnTo>
                <a:lnTo>
                  <a:pt x="691559" y="144888"/>
                </a:lnTo>
                <a:lnTo>
                  <a:pt x="732317" y="144918"/>
                </a:lnTo>
                <a:lnTo>
                  <a:pt x="732317" y="94900"/>
                </a:lnTo>
                <a:lnTo>
                  <a:pt x="696096" y="94900"/>
                </a:lnTo>
                <a:lnTo>
                  <a:pt x="663947" y="49990"/>
                </a:lnTo>
                <a:close/>
              </a:path>
              <a:path w="1379854" h="1123315">
                <a:moveTo>
                  <a:pt x="732317" y="121"/>
                </a:moveTo>
                <a:lnTo>
                  <a:pt x="696096" y="121"/>
                </a:lnTo>
                <a:lnTo>
                  <a:pt x="696096" y="94900"/>
                </a:lnTo>
                <a:lnTo>
                  <a:pt x="732317" y="94900"/>
                </a:lnTo>
                <a:lnTo>
                  <a:pt x="732317" y="121"/>
                </a:lnTo>
                <a:close/>
              </a:path>
            </a:pathLst>
          </a:custGeom>
          <a:solidFill>
            <a:srgbClr val="E830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7852" y="804164"/>
            <a:ext cx="1076134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7852" y="4623943"/>
            <a:ext cx="1076134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65397" y="18696814"/>
            <a:ext cx="3826256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97852" y="18696814"/>
            <a:ext cx="275012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09076" y="18696814"/>
            <a:ext cx="275012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8163" y="1870669"/>
            <a:ext cx="3253104" cy="3105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b="1" spc="-10" dirty="0">
                <a:solidFill>
                  <a:srgbClr val="FFFFFF"/>
                </a:solidFill>
                <a:latin typeface="Apex Sans Extrabold"/>
                <a:cs typeface="Apex Sans Extrabold"/>
              </a:rPr>
              <a:t>CONTAINER</a:t>
            </a:r>
            <a:r>
              <a:rPr sz="1850" b="1" dirty="0">
                <a:solidFill>
                  <a:srgbClr val="FFFFFF"/>
                </a:solidFill>
                <a:latin typeface="Apex Sans Extrabold"/>
                <a:cs typeface="Apex Sans Extrabold"/>
              </a:rPr>
              <a:t> </a:t>
            </a:r>
            <a:r>
              <a:rPr sz="1850" b="1" spc="-10" dirty="0">
                <a:solidFill>
                  <a:srgbClr val="FFFFFF"/>
                </a:solidFill>
                <a:latin typeface="Apex Sans Extrabold"/>
                <a:cs typeface="Apex Sans Extrabold"/>
              </a:rPr>
              <a:t>RECOVERY</a:t>
            </a:r>
            <a:r>
              <a:rPr sz="1850" b="1" spc="-35" dirty="0">
                <a:solidFill>
                  <a:srgbClr val="FFFFFF"/>
                </a:solidFill>
                <a:latin typeface="Apex Sans Extrabold"/>
                <a:cs typeface="Apex Sans Extrabold"/>
              </a:rPr>
              <a:t> </a:t>
            </a:r>
            <a:r>
              <a:rPr sz="1850" b="1" spc="-20" dirty="0">
                <a:solidFill>
                  <a:srgbClr val="FFFFFF"/>
                </a:solidFill>
                <a:latin typeface="Apex Sans Extrabold"/>
                <a:cs typeface="Apex Sans Extrabold"/>
              </a:rPr>
              <a:t>PLAN</a:t>
            </a:r>
            <a:endParaRPr sz="1850">
              <a:latin typeface="Apex Sans Extrabold"/>
              <a:cs typeface="Apex Sans Extrabold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0463" y="1390387"/>
            <a:ext cx="1013693" cy="970150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4564763" y="6526754"/>
            <a:ext cx="2788285" cy="850265"/>
            <a:chOff x="4564763" y="6526754"/>
            <a:chExt cx="2788285" cy="850265"/>
          </a:xfrm>
        </p:grpSpPr>
        <p:sp>
          <p:nvSpPr>
            <p:cNvPr id="5" name="object 5"/>
            <p:cNvSpPr/>
            <p:nvPr/>
          </p:nvSpPr>
          <p:spPr>
            <a:xfrm>
              <a:off x="4564763" y="6526754"/>
              <a:ext cx="2788285" cy="695325"/>
            </a:xfrm>
            <a:custGeom>
              <a:avLst/>
              <a:gdLst/>
              <a:ahLst/>
              <a:cxnLst/>
              <a:rect l="l" t="t" r="r" b="b"/>
              <a:pathLst>
                <a:path w="2788284" h="695325">
                  <a:moveTo>
                    <a:pt x="2619140" y="0"/>
                  </a:moveTo>
                  <a:lnTo>
                    <a:pt x="168830" y="0"/>
                  </a:lnTo>
                  <a:lnTo>
                    <a:pt x="123948" y="6030"/>
                  </a:lnTo>
                  <a:lnTo>
                    <a:pt x="83618" y="23050"/>
                  </a:lnTo>
                  <a:lnTo>
                    <a:pt x="49449" y="49449"/>
                  </a:lnTo>
                  <a:lnTo>
                    <a:pt x="23050" y="83618"/>
                  </a:lnTo>
                  <a:lnTo>
                    <a:pt x="6030" y="123948"/>
                  </a:lnTo>
                  <a:lnTo>
                    <a:pt x="0" y="168830"/>
                  </a:lnTo>
                  <a:lnTo>
                    <a:pt x="0" y="526286"/>
                  </a:lnTo>
                  <a:lnTo>
                    <a:pt x="6030" y="571168"/>
                  </a:lnTo>
                  <a:lnTo>
                    <a:pt x="23050" y="611498"/>
                  </a:lnTo>
                  <a:lnTo>
                    <a:pt x="49449" y="645667"/>
                  </a:lnTo>
                  <a:lnTo>
                    <a:pt x="83618" y="672066"/>
                  </a:lnTo>
                  <a:lnTo>
                    <a:pt x="123948" y="689086"/>
                  </a:lnTo>
                  <a:lnTo>
                    <a:pt x="168830" y="695117"/>
                  </a:lnTo>
                  <a:lnTo>
                    <a:pt x="2619140" y="695117"/>
                  </a:lnTo>
                  <a:lnTo>
                    <a:pt x="2664021" y="689086"/>
                  </a:lnTo>
                  <a:lnTo>
                    <a:pt x="2704351" y="672066"/>
                  </a:lnTo>
                  <a:lnTo>
                    <a:pt x="2738520" y="645667"/>
                  </a:lnTo>
                  <a:lnTo>
                    <a:pt x="2764919" y="611498"/>
                  </a:lnTo>
                  <a:lnTo>
                    <a:pt x="2781939" y="571168"/>
                  </a:lnTo>
                  <a:lnTo>
                    <a:pt x="2787970" y="526286"/>
                  </a:lnTo>
                  <a:lnTo>
                    <a:pt x="2787970" y="168830"/>
                  </a:lnTo>
                  <a:lnTo>
                    <a:pt x="2781939" y="123948"/>
                  </a:lnTo>
                  <a:lnTo>
                    <a:pt x="2764919" y="83618"/>
                  </a:lnTo>
                  <a:lnTo>
                    <a:pt x="2738520" y="49449"/>
                  </a:lnTo>
                  <a:lnTo>
                    <a:pt x="2704351" y="23050"/>
                  </a:lnTo>
                  <a:lnTo>
                    <a:pt x="2664021" y="6030"/>
                  </a:lnTo>
                  <a:lnTo>
                    <a:pt x="2619140" y="0"/>
                  </a:lnTo>
                  <a:close/>
                </a:path>
              </a:pathLst>
            </a:custGeom>
            <a:solidFill>
              <a:srgbClr val="0940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058110" y="6927366"/>
              <a:ext cx="1801495" cy="449580"/>
            </a:xfrm>
            <a:custGeom>
              <a:avLst/>
              <a:gdLst/>
              <a:ahLst/>
              <a:cxnLst/>
              <a:rect l="l" t="t" r="r" b="b"/>
              <a:pathLst>
                <a:path w="1801495" h="449579">
                  <a:moveTo>
                    <a:pt x="1632444" y="0"/>
                  </a:moveTo>
                  <a:lnTo>
                    <a:pt x="168830" y="0"/>
                  </a:lnTo>
                  <a:lnTo>
                    <a:pt x="123948" y="6030"/>
                  </a:lnTo>
                  <a:lnTo>
                    <a:pt x="83618" y="23050"/>
                  </a:lnTo>
                  <a:lnTo>
                    <a:pt x="49449" y="49449"/>
                  </a:lnTo>
                  <a:lnTo>
                    <a:pt x="23050" y="83618"/>
                  </a:lnTo>
                  <a:lnTo>
                    <a:pt x="6030" y="123948"/>
                  </a:lnTo>
                  <a:lnTo>
                    <a:pt x="0" y="168830"/>
                  </a:lnTo>
                  <a:lnTo>
                    <a:pt x="0" y="280277"/>
                  </a:lnTo>
                  <a:lnTo>
                    <a:pt x="6030" y="325159"/>
                  </a:lnTo>
                  <a:lnTo>
                    <a:pt x="23050" y="365489"/>
                  </a:lnTo>
                  <a:lnTo>
                    <a:pt x="49449" y="399658"/>
                  </a:lnTo>
                  <a:lnTo>
                    <a:pt x="83618" y="426057"/>
                  </a:lnTo>
                  <a:lnTo>
                    <a:pt x="123948" y="443077"/>
                  </a:lnTo>
                  <a:lnTo>
                    <a:pt x="168830" y="449108"/>
                  </a:lnTo>
                  <a:lnTo>
                    <a:pt x="1632444" y="449108"/>
                  </a:lnTo>
                  <a:lnTo>
                    <a:pt x="1677326" y="443077"/>
                  </a:lnTo>
                  <a:lnTo>
                    <a:pt x="1717656" y="426057"/>
                  </a:lnTo>
                  <a:lnTo>
                    <a:pt x="1751825" y="399658"/>
                  </a:lnTo>
                  <a:lnTo>
                    <a:pt x="1778224" y="365489"/>
                  </a:lnTo>
                  <a:lnTo>
                    <a:pt x="1795244" y="325159"/>
                  </a:lnTo>
                  <a:lnTo>
                    <a:pt x="1801275" y="280277"/>
                  </a:lnTo>
                  <a:lnTo>
                    <a:pt x="1801275" y="168830"/>
                  </a:lnTo>
                  <a:lnTo>
                    <a:pt x="1795244" y="123948"/>
                  </a:lnTo>
                  <a:lnTo>
                    <a:pt x="1778224" y="83618"/>
                  </a:lnTo>
                  <a:lnTo>
                    <a:pt x="1751825" y="49449"/>
                  </a:lnTo>
                  <a:lnTo>
                    <a:pt x="1717656" y="23050"/>
                  </a:lnTo>
                  <a:lnTo>
                    <a:pt x="1677326" y="6030"/>
                  </a:lnTo>
                  <a:lnTo>
                    <a:pt x="1632444" y="0"/>
                  </a:lnTo>
                  <a:close/>
                </a:path>
              </a:pathLst>
            </a:custGeom>
            <a:solidFill>
              <a:srgbClr val="E830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21146" y="2568033"/>
            <a:ext cx="10434320" cy="481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6130">
              <a:lnSpc>
                <a:spcPct val="100000"/>
              </a:lnSpc>
              <a:spcBef>
                <a:spcPts val="100"/>
              </a:spcBef>
            </a:pPr>
            <a:r>
              <a:rPr sz="2150" b="1" dirty="0">
                <a:solidFill>
                  <a:srgbClr val="FFFFFF"/>
                </a:solidFill>
                <a:latin typeface="Apex Sans Medium"/>
                <a:cs typeface="Apex Sans Medium"/>
              </a:rPr>
              <a:t>06H00</a:t>
            </a:r>
            <a:r>
              <a:rPr sz="2150" b="1" spc="-25" dirty="0">
                <a:solidFill>
                  <a:srgbClr val="FFFFFF"/>
                </a:solidFill>
                <a:latin typeface="Apex Sans Medium"/>
                <a:cs typeface="Apex Sans Medium"/>
              </a:rPr>
              <a:t> </a:t>
            </a:r>
            <a:r>
              <a:rPr sz="2150" b="1" dirty="0">
                <a:solidFill>
                  <a:srgbClr val="FFFFFF"/>
                </a:solidFill>
                <a:latin typeface="Apex Sans Medium"/>
                <a:cs typeface="Apex Sans Medium"/>
              </a:rPr>
              <a:t>|</a:t>
            </a:r>
            <a:r>
              <a:rPr sz="2150" b="1" spc="-25" dirty="0">
                <a:solidFill>
                  <a:srgbClr val="FFFFFF"/>
                </a:solidFill>
                <a:latin typeface="Apex Sans Medium"/>
                <a:cs typeface="Apex Sans Medium"/>
              </a:rPr>
              <a:t> </a:t>
            </a:r>
            <a:r>
              <a:rPr sz="2150" b="1" dirty="0">
                <a:solidFill>
                  <a:srgbClr val="FFFFFF"/>
                </a:solidFill>
                <a:latin typeface="Apex Sans Medium"/>
                <a:cs typeface="Apex Sans Medium"/>
              </a:rPr>
              <a:t>16</a:t>
            </a:r>
            <a:r>
              <a:rPr sz="2150" b="1" spc="-25" dirty="0">
                <a:solidFill>
                  <a:srgbClr val="FFFFFF"/>
                </a:solidFill>
                <a:latin typeface="Apex Sans Medium"/>
                <a:cs typeface="Apex Sans Medium"/>
              </a:rPr>
              <a:t> </a:t>
            </a:r>
            <a:r>
              <a:rPr sz="2150" b="1" dirty="0">
                <a:solidFill>
                  <a:srgbClr val="FFFFFF"/>
                </a:solidFill>
                <a:latin typeface="Apex Sans Medium"/>
                <a:cs typeface="Apex Sans Medium"/>
              </a:rPr>
              <a:t>January</a:t>
            </a:r>
            <a:r>
              <a:rPr sz="2150" b="1" spc="-20" dirty="0">
                <a:solidFill>
                  <a:srgbClr val="FFFFFF"/>
                </a:solidFill>
                <a:latin typeface="Apex Sans Medium"/>
                <a:cs typeface="Apex Sans Medium"/>
              </a:rPr>
              <a:t> 2024</a:t>
            </a:r>
            <a:endParaRPr sz="2150">
              <a:latin typeface="Apex Sans Medium"/>
              <a:cs typeface="Apex Sans Medium"/>
            </a:endParaRPr>
          </a:p>
          <a:p>
            <a:pPr marL="12700" marR="5080">
              <a:lnSpc>
                <a:spcPct val="115599"/>
              </a:lnSpc>
              <a:spcBef>
                <a:spcPts val="1595"/>
              </a:spcBef>
            </a:pPr>
            <a:r>
              <a:rPr sz="1550" b="0" dirty="0">
                <a:latin typeface="Apex New Book"/>
                <a:cs typeface="Apex New Book"/>
              </a:rPr>
              <a:t>In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spc="-20" dirty="0">
                <a:latin typeface="Apex New Book"/>
                <a:cs typeface="Apex New Book"/>
              </a:rPr>
              <a:t>efforts</a:t>
            </a:r>
            <a:r>
              <a:rPr sz="1550" b="0" spc="-2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to</a:t>
            </a:r>
            <a:r>
              <a:rPr sz="1550" b="0" spc="-20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keep</a:t>
            </a:r>
            <a:r>
              <a:rPr sz="1550" b="0" spc="-20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stakeholders</a:t>
            </a:r>
            <a:r>
              <a:rPr sz="1550" b="0" spc="-25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informed</a:t>
            </a:r>
            <a:r>
              <a:rPr sz="1550" b="0" spc="-20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regarding</a:t>
            </a:r>
            <a:r>
              <a:rPr sz="1550" b="0" spc="-2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the</a:t>
            </a:r>
            <a:r>
              <a:rPr sz="1550" b="0" spc="-20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Container</a:t>
            </a:r>
            <a:r>
              <a:rPr sz="1550" b="0" spc="-25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Recovery</a:t>
            </a:r>
            <a:r>
              <a:rPr sz="1550" b="0" spc="-20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Plan,</a:t>
            </a:r>
            <a:r>
              <a:rPr sz="1550" b="0" spc="-55" dirty="0">
                <a:latin typeface="Apex New Book"/>
                <a:cs typeface="Apex New Book"/>
              </a:rPr>
              <a:t> </a:t>
            </a:r>
            <a:r>
              <a:rPr sz="1550" b="0" spc="-25" dirty="0">
                <a:latin typeface="Apex New Book"/>
                <a:cs typeface="Apex New Book"/>
              </a:rPr>
              <a:t>Transnet</a:t>
            </a:r>
            <a:r>
              <a:rPr sz="1550" b="0" spc="-2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is</a:t>
            </a:r>
            <a:r>
              <a:rPr sz="1550" b="0" spc="-25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providing</a:t>
            </a:r>
            <a:r>
              <a:rPr sz="1550" b="0" spc="-2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daily</a:t>
            </a:r>
            <a:r>
              <a:rPr sz="1550" b="0" spc="-2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status</a:t>
            </a:r>
            <a:r>
              <a:rPr sz="1550" b="0" spc="-2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updates</a:t>
            </a:r>
            <a:r>
              <a:rPr sz="1550" b="0" spc="-2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on</a:t>
            </a:r>
            <a:r>
              <a:rPr sz="1550" b="0" spc="-20" dirty="0">
                <a:latin typeface="Apex New Book"/>
                <a:cs typeface="Apex New Book"/>
              </a:rPr>
              <a:t> </a:t>
            </a:r>
            <a:r>
              <a:rPr sz="1550" b="0" spc="-25" dirty="0">
                <a:latin typeface="Apex New Book"/>
                <a:cs typeface="Apex New Book"/>
              </a:rPr>
              <a:t>the </a:t>
            </a:r>
            <a:r>
              <a:rPr sz="1550" b="0" spc="-10" dirty="0">
                <a:latin typeface="Apex New Book"/>
                <a:cs typeface="Apex New Book"/>
              </a:rPr>
              <a:t>performance</a:t>
            </a:r>
            <a:r>
              <a:rPr sz="1550" b="0" spc="-3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of</a:t>
            </a:r>
            <a:r>
              <a:rPr sz="1550" b="0" spc="-3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port</a:t>
            </a:r>
            <a:r>
              <a:rPr sz="1550" b="0" spc="-3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and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terminal</a:t>
            </a:r>
            <a:r>
              <a:rPr sz="1550" b="0" spc="-35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operations.</a:t>
            </a:r>
            <a:endParaRPr sz="1550">
              <a:latin typeface="Apex New Book"/>
              <a:cs typeface="Apex New Book"/>
            </a:endParaRPr>
          </a:p>
          <a:p>
            <a:pPr marL="12700" marR="316865">
              <a:lnSpc>
                <a:spcPct val="231199"/>
              </a:lnSpc>
            </a:pPr>
            <a:r>
              <a:rPr sz="1550" b="0" dirty="0">
                <a:latin typeface="Apex New Book"/>
                <a:cs typeface="Apex New Book"/>
              </a:rPr>
              <a:t>As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of</a:t>
            </a:r>
            <a:r>
              <a:rPr sz="1550" b="0" spc="-2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16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January</a:t>
            </a:r>
            <a:r>
              <a:rPr sz="1550" b="0" spc="-2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2024,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there</a:t>
            </a:r>
            <a:r>
              <a:rPr sz="1550" b="0" spc="-2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are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a</a:t>
            </a:r>
            <a:r>
              <a:rPr sz="1550" b="0" spc="-2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total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of</a:t>
            </a:r>
            <a:r>
              <a:rPr sz="1550" b="0" spc="-2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15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container</a:t>
            </a:r>
            <a:r>
              <a:rPr sz="1550" b="0" spc="-25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vessels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at</a:t>
            </a:r>
            <a:r>
              <a:rPr sz="1550" b="0" spc="-25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anchorage</a:t>
            </a:r>
            <a:r>
              <a:rPr sz="1550" b="0" spc="-2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and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a</a:t>
            </a:r>
            <a:r>
              <a:rPr sz="1550" b="0" spc="-2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total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of</a:t>
            </a:r>
            <a:r>
              <a:rPr sz="1550" b="0" spc="-2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35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gangs</a:t>
            </a:r>
            <a:r>
              <a:rPr sz="1550" b="0" spc="-25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deployed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across</a:t>
            </a:r>
            <a:r>
              <a:rPr sz="1550" b="0" spc="-2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the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ports. </a:t>
            </a:r>
            <a:r>
              <a:rPr sz="1550" b="0" dirty="0">
                <a:latin typeface="Apex New Book"/>
                <a:cs typeface="Apex New Book"/>
              </a:rPr>
              <a:t>A</a:t>
            </a:r>
            <a:r>
              <a:rPr sz="1550" b="0" spc="-3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total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of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3818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volumes</a:t>
            </a:r>
            <a:r>
              <a:rPr sz="1550" b="0" spc="-35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have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been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handled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at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the</a:t>
            </a:r>
            <a:r>
              <a:rPr sz="1550" b="0" spc="-35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Port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of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Durban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in</a:t>
            </a:r>
            <a:r>
              <a:rPr sz="1550" b="0" spc="-3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the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last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24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hours.</a:t>
            </a:r>
            <a:endParaRPr sz="1550">
              <a:latin typeface="Apex New Book"/>
              <a:cs typeface="Apex New Book"/>
            </a:endParaRPr>
          </a:p>
          <a:p>
            <a:pPr>
              <a:lnSpc>
                <a:spcPct val="100000"/>
              </a:lnSpc>
              <a:spcBef>
                <a:spcPts val="425"/>
              </a:spcBef>
            </a:pPr>
            <a:endParaRPr sz="1550">
              <a:latin typeface="Apex New Book"/>
              <a:cs typeface="Apex New Book"/>
            </a:endParaRPr>
          </a:p>
          <a:p>
            <a:pPr marL="12700">
              <a:lnSpc>
                <a:spcPct val="100000"/>
              </a:lnSpc>
            </a:pPr>
            <a:r>
              <a:rPr sz="1550" b="0" dirty="0">
                <a:latin typeface="Apex New Book"/>
                <a:cs typeface="Apex New Book"/>
              </a:rPr>
              <a:t>The</a:t>
            </a:r>
            <a:r>
              <a:rPr sz="1550" b="0" spc="-65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Cape</a:t>
            </a:r>
            <a:r>
              <a:rPr sz="1550" b="0" spc="-55" dirty="0">
                <a:latin typeface="Apex New Book"/>
                <a:cs typeface="Apex New Book"/>
              </a:rPr>
              <a:t> </a:t>
            </a:r>
            <a:r>
              <a:rPr sz="1550" b="0" spc="-35" dirty="0">
                <a:latin typeface="Apex New Book"/>
                <a:cs typeface="Apex New Book"/>
              </a:rPr>
              <a:t>Town,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Nelson</a:t>
            </a:r>
            <a:r>
              <a:rPr sz="1550" b="0" spc="-3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Mandela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spc="-45" dirty="0">
                <a:latin typeface="Apex New Book"/>
                <a:cs typeface="Apex New Book"/>
              </a:rPr>
              <a:t>Bay,</a:t>
            </a:r>
            <a:r>
              <a:rPr sz="1550" b="0" spc="-2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and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Durban</a:t>
            </a:r>
            <a:r>
              <a:rPr sz="1550" b="0" spc="-3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ports</a:t>
            </a:r>
            <a:r>
              <a:rPr sz="1550" b="0" spc="-3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remain</a:t>
            </a:r>
            <a:r>
              <a:rPr sz="1550" b="0" spc="-35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operational.</a:t>
            </a:r>
            <a:endParaRPr sz="1550">
              <a:latin typeface="Apex New Book"/>
              <a:cs typeface="Apex New Book"/>
            </a:endParaRPr>
          </a:p>
          <a:p>
            <a:pPr>
              <a:lnSpc>
                <a:spcPct val="100000"/>
              </a:lnSpc>
              <a:spcBef>
                <a:spcPts val="425"/>
              </a:spcBef>
            </a:pPr>
            <a:endParaRPr sz="1550">
              <a:latin typeface="Apex New Book"/>
              <a:cs typeface="Apex New Book"/>
            </a:endParaRPr>
          </a:p>
          <a:p>
            <a:pPr marL="12700">
              <a:lnSpc>
                <a:spcPct val="100000"/>
              </a:lnSpc>
            </a:pPr>
            <a:r>
              <a:rPr sz="1550" b="0" spc="-25" dirty="0">
                <a:latin typeface="Apex New Book"/>
                <a:cs typeface="Apex New Book"/>
              </a:rPr>
              <a:t>Transnet</a:t>
            </a:r>
            <a:r>
              <a:rPr sz="1550" b="0" spc="-2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remains</a:t>
            </a:r>
            <a:r>
              <a:rPr sz="1550" b="0" spc="-15" dirty="0">
                <a:latin typeface="Apex New Book"/>
                <a:cs typeface="Apex New Book"/>
              </a:rPr>
              <a:t> </a:t>
            </a:r>
            <a:r>
              <a:rPr sz="1550" b="0" spc="-20" dirty="0">
                <a:latin typeface="Apex New Book"/>
                <a:cs typeface="Apex New Book"/>
              </a:rPr>
              <a:t>committed </a:t>
            </a:r>
            <a:r>
              <a:rPr sz="1550" b="0" dirty="0">
                <a:latin typeface="Apex New Book"/>
                <a:cs typeface="Apex New Book"/>
              </a:rPr>
              <a:t>to</a:t>
            </a:r>
            <a:r>
              <a:rPr sz="1550" b="0" spc="-15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improving</a:t>
            </a:r>
            <a:r>
              <a:rPr sz="1550" b="0" spc="-1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and</a:t>
            </a:r>
            <a:r>
              <a:rPr sz="1550" b="0" spc="-20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sustaining</a:t>
            </a:r>
            <a:r>
              <a:rPr sz="1550" b="0" spc="-15" dirty="0">
                <a:latin typeface="Apex New Book"/>
                <a:cs typeface="Apex New Book"/>
              </a:rPr>
              <a:t> </a:t>
            </a:r>
            <a:r>
              <a:rPr sz="1550" b="0" spc="-20" dirty="0">
                <a:latin typeface="Apex New Book"/>
                <a:cs typeface="Apex New Book"/>
              </a:rPr>
              <a:t>efficient</a:t>
            </a:r>
            <a:r>
              <a:rPr sz="1550" b="0" spc="-1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port</a:t>
            </a:r>
            <a:r>
              <a:rPr sz="1550" b="0" spc="-20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and</a:t>
            </a:r>
            <a:r>
              <a:rPr sz="1550" b="0" spc="-15" dirty="0">
                <a:latin typeface="Apex New Book"/>
                <a:cs typeface="Apex New Book"/>
              </a:rPr>
              <a:t> </a:t>
            </a:r>
            <a:r>
              <a:rPr sz="1550" b="0" dirty="0">
                <a:latin typeface="Apex New Book"/>
                <a:cs typeface="Apex New Book"/>
              </a:rPr>
              <a:t>terminal</a:t>
            </a:r>
            <a:r>
              <a:rPr sz="1550" b="0" spc="-20" dirty="0">
                <a:latin typeface="Apex New Book"/>
                <a:cs typeface="Apex New Book"/>
              </a:rPr>
              <a:t> </a:t>
            </a:r>
            <a:r>
              <a:rPr sz="1550" b="0" spc="-10" dirty="0">
                <a:latin typeface="Apex New Book"/>
                <a:cs typeface="Apex New Book"/>
              </a:rPr>
              <a:t>performance.</a:t>
            </a:r>
            <a:endParaRPr sz="1550">
              <a:latin typeface="Apex New Book"/>
              <a:cs typeface="Apex New Book"/>
            </a:endParaRPr>
          </a:p>
          <a:p>
            <a:pPr>
              <a:lnSpc>
                <a:spcPct val="100000"/>
              </a:lnSpc>
              <a:spcBef>
                <a:spcPts val="425"/>
              </a:spcBef>
            </a:pPr>
            <a:endParaRPr sz="1550">
              <a:latin typeface="Apex New Book"/>
              <a:cs typeface="Apex New Book"/>
            </a:endParaRPr>
          </a:p>
          <a:p>
            <a:pPr marL="12700">
              <a:lnSpc>
                <a:spcPct val="100000"/>
              </a:lnSpc>
            </a:pPr>
            <a:r>
              <a:rPr sz="1550" dirty="0">
                <a:latin typeface="Calibri"/>
                <a:cs typeface="Calibri"/>
              </a:rPr>
              <a:t>The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table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below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provides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an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overview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spc="50" dirty="0">
                <a:latin typeface="Calibri"/>
                <a:cs typeface="Calibri"/>
              </a:rPr>
              <a:t>of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spc="60" dirty="0">
                <a:latin typeface="Calibri"/>
                <a:cs typeface="Calibri"/>
              </a:rPr>
              <a:t>vessels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at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anchorage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and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volumes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handled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spc="65" dirty="0">
                <a:latin typeface="Calibri"/>
                <a:cs typeface="Calibri"/>
              </a:rPr>
              <a:t>as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spc="50" dirty="0">
                <a:latin typeface="Calibri"/>
                <a:cs typeface="Calibri"/>
              </a:rPr>
              <a:t>of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spc="85" dirty="0">
                <a:latin typeface="Calibri"/>
                <a:cs typeface="Calibri"/>
              </a:rPr>
              <a:t>06h00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on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spc="-80" dirty="0">
                <a:latin typeface="Calibri"/>
                <a:cs typeface="Calibri"/>
              </a:rPr>
              <a:t>16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January</a:t>
            </a:r>
            <a:r>
              <a:rPr sz="1550" spc="35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2024.</a:t>
            </a:r>
            <a:endParaRPr sz="1550">
              <a:latin typeface="Calibri"/>
              <a:cs typeface="Calibri"/>
            </a:endParaRPr>
          </a:p>
          <a:p>
            <a:pPr marL="247650" algn="ctr">
              <a:lnSpc>
                <a:spcPct val="100000"/>
              </a:lnSpc>
              <a:spcBef>
                <a:spcPts val="1785"/>
              </a:spcBef>
            </a:pPr>
            <a:r>
              <a:rPr sz="1650" b="1" dirty="0">
                <a:solidFill>
                  <a:srgbClr val="FFFFFF"/>
                </a:solidFill>
                <a:latin typeface="Apex Sans Bold"/>
                <a:cs typeface="Apex Sans Bold"/>
              </a:rPr>
              <a:t>VESSEL</a:t>
            </a:r>
            <a:r>
              <a:rPr sz="1650" b="1" spc="30" dirty="0">
                <a:solidFill>
                  <a:srgbClr val="FFFFFF"/>
                </a:solidFill>
                <a:latin typeface="Apex Sans Bold"/>
                <a:cs typeface="Apex Sans Bold"/>
              </a:rPr>
              <a:t> </a:t>
            </a:r>
            <a:r>
              <a:rPr sz="1650" b="1" spc="-35" dirty="0">
                <a:solidFill>
                  <a:srgbClr val="FFFFFF"/>
                </a:solidFill>
                <a:latin typeface="Apex Sans Bold"/>
                <a:cs typeface="Apex Sans Bold"/>
              </a:rPr>
              <a:t>STATUS</a:t>
            </a:r>
            <a:r>
              <a:rPr sz="1650" b="1" spc="35" dirty="0">
                <a:solidFill>
                  <a:srgbClr val="FFFFFF"/>
                </a:solidFill>
                <a:latin typeface="Apex Sans Bold"/>
                <a:cs typeface="Apex Sans Bold"/>
              </a:rPr>
              <a:t> </a:t>
            </a:r>
            <a:r>
              <a:rPr sz="1650" b="1" dirty="0">
                <a:solidFill>
                  <a:srgbClr val="FFFFFF"/>
                </a:solidFill>
                <a:latin typeface="Apex Sans Bold"/>
                <a:cs typeface="Apex Sans Bold"/>
              </a:rPr>
              <a:t>AS</a:t>
            </a:r>
            <a:r>
              <a:rPr sz="1650" b="1" spc="35" dirty="0">
                <a:solidFill>
                  <a:srgbClr val="FFFFFF"/>
                </a:solidFill>
                <a:latin typeface="Apex Sans Bold"/>
                <a:cs typeface="Apex Sans Bold"/>
              </a:rPr>
              <a:t> </a:t>
            </a:r>
            <a:r>
              <a:rPr sz="1650" b="1" spc="-25" dirty="0">
                <a:solidFill>
                  <a:srgbClr val="FFFFFF"/>
                </a:solidFill>
                <a:latin typeface="Apex Sans Bold"/>
                <a:cs typeface="Apex Sans Bold"/>
              </a:rPr>
              <a:t>AT</a:t>
            </a:r>
            <a:endParaRPr sz="1650">
              <a:latin typeface="Apex Sans Bold"/>
              <a:cs typeface="Apex Sans Bold"/>
            </a:endParaRPr>
          </a:p>
          <a:p>
            <a:pPr marL="241300" algn="ctr">
              <a:lnSpc>
                <a:spcPts val="1635"/>
              </a:lnSpc>
              <a:spcBef>
                <a:spcPts val="680"/>
              </a:spcBef>
            </a:pPr>
            <a:r>
              <a:rPr sz="1400" b="1" spc="-10" dirty="0">
                <a:solidFill>
                  <a:srgbClr val="FFFFFF"/>
                </a:solidFill>
                <a:latin typeface="Apex Sans Bold"/>
                <a:cs typeface="Apex Sans Bold"/>
              </a:rPr>
              <a:t>06H00</a:t>
            </a:r>
            <a:endParaRPr sz="1400">
              <a:latin typeface="Apex Sans Bold"/>
              <a:cs typeface="Apex Sans Bold"/>
            </a:endParaRPr>
          </a:p>
          <a:p>
            <a:pPr marL="241300" algn="ctr">
              <a:lnSpc>
                <a:spcPts val="1635"/>
              </a:lnSpc>
            </a:pPr>
            <a:r>
              <a:rPr sz="1400" b="1" spc="-10" dirty="0">
                <a:solidFill>
                  <a:srgbClr val="FFFFFF"/>
                </a:solidFill>
                <a:latin typeface="Apex Sans Bold"/>
                <a:cs typeface="Apex Sans Bold"/>
              </a:rPr>
              <a:t>16/01/2024</a:t>
            </a:r>
            <a:endParaRPr sz="1400">
              <a:latin typeface="Apex Sans Bold"/>
              <a:cs typeface="Apex Sans Bold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60314" y="7540249"/>
          <a:ext cx="10813414" cy="6940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1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12240">
                <a:tc rowSpan="2">
                  <a:txBody>
                    <a:bodyPr/>
                    <a:lstStyle/>
                    <a:p>
                      <a:pPr marL="5969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50" b="1" spc="-20" dirty="0">
                          <a:latin typeface="Apex Sans Bold"/>
                          <a:cs typeface="Apex Sans Bold"/>
                        </a:rPr>
                        <a:t>PORT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692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50" b="1" spc="-25" dirty="0">
                          <a:latin typeface="Apex Sans Bold"/>
                          <a:cs typeface="Apex Sans Bold"/>
                        </a:rPr>
                        <a:t>BERTH</a:t>
                      </a: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CAPACITY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692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76250" marR="119380" indent="-17780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50" b="1" spc="-20" dirty="0">
                          <a:latin typeface="Apex Sans Bold"/>
                          <a:cs typeface="Apex Sans Bold"/>
                        </a:rPr>
                        <a:t>VESSEL</a:t>
                      </a:r>
                      <a:r>
                        <a:rPr sz="1850" b="1" spc="-7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850" b="1" spc="-25" dirty="0">
                          <a:latin typeface="Apex Sans Bold"/>
                          <a:cs typeface="Apex Sans Bold"/>
                        </a:rPr>
                        <a:t>ON </a:t>
                      </a: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BERTH TODAY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692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L="640715" marR="527050" indent="3810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VOLUME </a:t>
                      </a:r>
                      <a:r>
                        <a:rPr sz="1850" b="1" spc="-20" dirty="0">
                          <a:latin typeface="Apex Sans Bold"/>
                          <a:cs typeface="Apex Sans Bold"/>
                        </a:rPr>
                        <a:t>HANDLED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933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 marR="60325" indent="10160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50" b="1" dirty="0">
                          <a:latin typeface="Apex Sans Bold"/>
                          <a:cs typeface="Apex Sans Bold"/>
                        </a:rPr>
                        <a:t>Total</a:t>
                      </a:r>
                      <a:r>
                        <a:rPr sz="1850" b="1" spc="-9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Container Vessels</a:t>
                      </a:r>
                      <a:r>
                        <a:rPr sz="1850" b="1" spc="-4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@Anchor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692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2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2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2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R="722630" algn="r">
                        <a:lnSpc>
                          <a:spcPct val="100000"/>
                        </a:lnSpc>
                        <a:spcBef>
                          <a:spcPts val="1540"/>
                        </a:spcBef>
                      </a:pP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Actual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55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2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1355">
                <a:tc>
                  <a:txBody>
                    <a:bodyPr/>
                    <a:lstStyle/>
                    <a:p>
                      <a:pPr marL="17145" marR="4953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Durban</a:t>
                      </a:r>
                      <a:r>
                        <a:rPr sz="1850" b="1" spc="-4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Container</a:t>
                      </a:r>
                      <a:r>
                        <a:rPr sz="1850" b="1" spc="-4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Terminal PIER</a:t>
                      </a:r>
                      <a:r>
                        <a:rPr sz="1850" b="1" spc="-8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1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539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2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2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25" dirty="0">
                          <a:latin typeface="Apex Sans Bold"/>
                          <a:cs typeface="Apex Sans Bold"/>
                        </a:rPr>
                        <a:t>920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1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355">
                <a:tc>
                  <a:txBody>
                    <a:bodyPr/>
                    <a:lstStyle/>
                    <a:p>
                      <a:pPr marL="17145" marR="4889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Durban</a:t>
                      </a:r>
                      <a:r>
                        <a:rPr sz="1850" b="1" spc="-4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Container</a:t>
                      </a:r>
                      <a:r>
                        <a:rPr sz="1850" b="1" spc="-4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Terminal PIER</a:t>
                      </a:r>
                      <a:r>
                        <a:rPr sz="1850" b="1" spc="-8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2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539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4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4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20" dirty="0">
                          <a:latin typeface="Apex Sans Bold"/>
                          <a:cs typeface="Apex Sans Bold"/>
                        </a:rPr>
                        <a:t>2596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0170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8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1355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Durban</a:t>
                      </a: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850" b="1" dirty="0">
                          <a:latin typeface="Apex Sans Bold"/>
                          <a:cs typeface="Apex Sans Bold"/>
                        </a:rPr>
                        <a:t>Point</a:t>
                      </a:r>
                      <a:r>
                        <a:rPr sz="1850" b="1" spc="-75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Terminal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3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2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25" dirty="0">
                          <a:latin typeface="Apex Sans Bold"/>
                          <a:cs typeface="Apex Sans Bold"/>
                        </a:rPr>
                        <a:t>302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2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355">
                <a:tc>
                  <a:txBody>
                    <a:bodyPr/>
                    <a:lstStyle/>
                    <a:p>
                      <a:pPr marL="17145" marR="30162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Port</a:t>
                      </a:r>
                      <a:r>
                        <a:rPr sz="1850" b="1" spc="-8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Elizabeth</a:t>
                      </a:r>
                      <a:r>
                        <a:rPr sz="1850" b="1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Container Terminal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539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2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1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25" dirty="0">
                          <a:latin typeface="Apex Sans Bold"/>
                          <a:cs typeface="Apex Sans Bold"/>
                        </a:rPr>
                        <a:t>561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1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1355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Ngqura</a:t>
                      </a:r>
                      <a:r>
                        <a:rPr sz="1850" b="1" spc="-55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Container</a:t>
                      </a:r>
                      <a:r>
                        <a:rPr sz="1850" b="1" spc="-3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Terminal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3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2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20" dirty="0">
                          <a:latin typeface="Apex Sans Bold"/>
                          <a:cs typeface="Apex Sans Bold"/>
                        </a:rPr>
                        <a:t>1375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0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1355">
                <a:tc>
                  <a:txBody>
                    <a:bodyPr/>
                    <a:lstStyle/>
                    <a:p>
                      <a:pPr marL="17780" marR="67310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850" b="1" dirty="0">
                          <a:latin typeface="Apex Sans Bold"/>
                          <a:cs typeface="Apex Sans Bold"/>
                        </a:rPr>
                        <a:t>Cape</a:t>
                      </a:r>
                      <a:r>
                        <a:rPr sz="1850" b="1" spc="-8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850" b="1" dirty="0">
                          <a:latin typeface="Apex Sans Bold"/>
                          <a:cs typeface="Apex Sans Bold"/>
                        </a:rPr>
                        <a:t>Town</a:t>
                      </a:r>
                      <a:r>
                        <a:rPr sz="1850" b="1" spc="-7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Container Terminal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539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3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3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24535" algn="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20" dirty="0">
                          <a:latin typeface="Apex Sans Bold"/>
                          <a:cs typeface="Apex Sans Bold"/>
                        </a:rPr>
                        <a:t>1568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ct val="100000"/>
                        </a:lnSpc>
                        <a:spcBef>
                          <a:spcPts val="1535"/>
                        </a:spcBef>
                      </a:pP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2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49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1355">
                <a:tc>
                  <a:txBody>
                    <a:bodyPr/>
                    <a:lstStyle/>
                    <a:p>
                      <a:pPr marL="16510" marR="271145" indent="63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850" b="1" dirty="0">
                          <a:latin typeface="Apex Sans Bold"/>
                          <a:cs typeface="Apex Sans Bold"/>
                        </a:rPr>
                        <a:t>Cape</a:t>
                      </a:r>
                      <a:r>
                        <a:rPr sz="1850" b="1" spc="-7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850" b="1" dirty="0">
                          <a:latin typeface="Apex Sans Bold"/>
                          <a:cs typeface="Apex Sans Bold"/>
                        </a:rPr>
                        <a:t>Town</a:t>
                      </a:r>
                      <a:r>
                        <a:rPr sz="1850" b="1" spc="-60" dirty="0">
                          <a:latin typeface="Apex Sans Bold"/>
                          <a:cs typeface="Apex Sans Bold"/>
                        </a:rPr>
                        <a:t> </a:t>
                      </a:r>
                      <a:r>
                        <a:rPr sz="1850" b="1" dirty="0">
                          <a:latin typeface="Apex Sans Bold"/>
                          <a:cs typeface="Apex Sans Bold"/>
                        </a:rPr>
                        <a:t>Multi-</a:t>
                      </a:r>
                      <a:r>
                        <a:rPr sz="1850" b="1" spc="-100" dirty="0">
                          <a:latin typeface="Apex Sans Bold"/>
                          <a:cs typeface="Apex Sans Bold"/>
                        </a:rPr>
                        <a:t>Purpose </a:t>
                      </a:r>
                      <a:r>
                        <a:rPr sz="1850" b="1" spc="-10" dirty="0">
                          <a:latin typeface="Apex Sans Bold"/>
                          <a:cs typeface="Apex Sans Bold"/>
                        </a:rPr>
                        <a:t>Terminal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546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1540"/>
                        </a:spcBef>
                      </a:pP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4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55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1540"/>
                        </a:spcBef>
                      </a:pP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1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55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  <a:spcBef>
                          <a:spcPts val="1540"/>
                        </a:spcBef>
                      </a:pPr>
                      <a:r>
                        <a:rPr sz="1850" b="1" spc="-25" dirty="0">
                          <a:latin typeface="Apex Sans Bold"/>
                          <a:cs typeface="Apex Sans Bold"/>
                        </a:rPr>
                        <a:t>167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55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0750" algn="r">
                        <a:lnSpc>
                          <a:spcPct val="100000"/>
                        </a:lnSpc>
                        <a:spcBef>
                          <a:spcPts val="1540"/>
                        </a:spcBef>
                      </a:pPr>
                      <a:r>
                        <a:rPr sz="1850" b="1" spc="-50" dirty="0">
                          <a:latin typeface="Apex Sans Bold"/>
                          <a:cs typeface="Apex Sans Bold"/>
                        </a:rPr>
                        <a:t>1</a:t>
                      </a:r>
                      <a:endParaRPr sz="1850">
                        <a:latin typeface="Apex Sans Bold"/>
                        <a:cs typeface="Apex Sans Bold"/>
                      </a:endParaRPr>
                    </a:p>
                  </a:txBody>
                  <a:tcPr marL="0" marR="0" marT="1955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9" name="object 9"/>
          <p:cNvGrpSpPr/>
          <p:nvPr/>
        </p:nvGrpSpPr>
        <p:grpSpPr>
          <a:xfrm>
            <a:off x="1915770" y="15926134"/>
            <a:ext cx="8167370" cy="3359785"/>
            <a:chOff x="1915770" y="15926134"/>
            <a:chExt cx="8167370" cy="3359785"/>
          </a:xfrm>
        </p:grpSpPr>
        <p:sp>
          <p:nvSpPr>
            <p:cNvPr id="10" name="object 10"/>
            <p:cNvSpPr/>
            <p:nvPr/>
          </p:nvSpPr>
          <p:spPr>
            <a:xfrm>
              <a:off x="1921485" y="15931849"/>
              <a:ext cx="8155940" cy="0"/>
            </a:xfrm>
            <a:custGeom>
              <a:avLst/>
              <a:gdLst/>
              <a:ahLst/>
              <a:cxnLst/>
              <a:rect l="l" t="t" r="r" b="b"/>
              <a:pathLst>
                <a:path w="8155940">
                  <a:moveTo>
                    <a:pt x="0" y="0"/>
                  </a:moveTo>
                  <a:lnTo>
                    <a:pt x="8155366" y="0"/>
                  </a:lnTo>
                </a:path>
              </a:pathLst>
            </a:custGeom>
            <a:ln w="11166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921485" y="16349891"/>
              <a:ext cx="8155940" cy="418465"/>
            </a:xfrm>
            <a:custGeom>
              <a:avLst/>
              <a:gdLst/>
              <a:ahLst/>
              <a:cxnLst/>
              <a:rect l="l" t="t" r="r" b="b"/>
              <a:pathLst>
                <a:path w="8155940" h="418465">
                  <a:moveTo>
                    <a:pt x="0" y="0"/>
                  </a:moveTo>
                  <a:lnTo>
                    <a:pt x="934339" y="0"/>
                  </a:lnTo>
                </a:path>
                <a:path w="8155940" h="418465">
                  <a:moveTo>
                    <a:pt x="1786499" y="0"/>
                  </a:moveTo>
                  <a:lnTo>
                    <a:pt x="8155366" y="0"/>
                  </a:lnTo>
                </a:path>
                <a:path w="8155940" h="418465">
                  <a:moveTo>
                    <a:pt x="0" y="418038"/>
                  </a:moveTo>
                  <a:lnTo>
                    <a:pt x="934339" y="418038"/>
                  </a:lnTo>
                </a:path>
                <a:path w="8155940" h="418465">
                  <a:moveTo>
                    <a:pt x="1786499" y="418038"/>
                  </a:moveTo>
                  <a:lnTo>
                    <a:pt x="8155366" y="418038"/>
                  </a:lnTo>
                </a:path>
              </a:pathLst>
            </a:custGeom>
            <a:ln w="11166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921485" y="17187759"/>
              <a:ext cx="8155940" cy="1672589"/>
            </a:xfrm>
            <a:custGeom>
              <a:avLst/>
              <a:gdLst/>
              <a:ahLst/>
              <a:cxnLst/>
              <a:rect l="l" t="t" r="r" b="b"/>
              <a:pathLst>
                <a:path w="8155940" h="1672590">
                  <a:moveTo>
                    <a:pt x="0" y="0"/>
                  </a:moveTo>
                  <a:lnTo>
                    <a:pt x="934339" y="0"/>
                  </a:lnTo>
                </a:path>
                <a:path w="8155940" h="1672590">
                  <a:moveTo>
                    <a:pt x="1786499" y="0"/>
                  </a:moveTo>
                  <a:lnTo>
                    <a:pt x="8155366" y="0"/>
                  </a:lnTo>
                </a:path>
                <a:path w="8155940" h="1672590">
                  <a:moveTo>
                    <a:pt x="0" y="418038"/>
                  </a:moveTo>
                  <a:lnTo>
                    <a:pt x="934339" y="418038"/>
                  </a:lnTo>
                </a:path>
                <a:path w="8155940" h="1672590">
                  <a:moveTo>
                    <a:pt x="1786499" y="418038"/>
                  </a:moveTo>
                  <a:lnTo>
                    <a:pt x="6368866" y="418038"/>
                  </a:lnTo>
                </a:path>
                <a:path w="8155940" h="1672590">
                  <a:moveTo>
                    <a:pt x="7221027" y="418038"/>
                  </a:moveTo>
                  <a:lnTo>
                    <a:pt x="8155366" y="418038"/>
                  </a:lnTo>
                </a:path>
                <a:path w="8155940" h="1672590">
                  <a:moveTo>
                    <a:pt x="0" y="836079"/>
                  </a:moveTo>
                  <a:lnTo>
                    <a:pt x="934339" y="836079"/>
                  </a:lnTo>
                </a:path>
                <a:path w="8155940" h="1672590">
                  <a:moveTo>
                    <a:pt x="1786499" y="836079"/>
                  </a:moveTo>
                  <a:lnTo>
                    <a:pt x="6368866" y="836079"/>
                  </a:lnTo>
                </a:path>
                <a:path w="8155940" h="1672590">
                  <a:moveTo>
                    <a:pt x="7221027" y="836079"/>
                  </a:moveTo>
                  <a:lnTo>
                    <a:pt x="8155366" y="836079"/>
                  </a:lnTo>
                </a:path>
                <a:path w="8155940" h="1672590">
                  <a:moveTo>
                    <a:pt x="0" y="1254120"/>
                  </a:moveTo>
                  <a:lnTo>
                    <a:pt x="934339" y="1254120"/>
                  </a:lnTo>
                </a:path>
                <a:path w="8155940" h="1672590">
                  <a:moveTo>
                    <a:pt x="1786499" y="1254120"/>
                  </a:moveTo>
                  <a:lnTo>
                    <a:pt x="3651603" y="1254120"/>
                  </a:lnTo>
                </a:path>
                <a:path w="8155940" h="1672590">
                  <a:moveTo>
                    <a:pt x="4503763" y="1254120"/>
                  </a:moveTo>
                  <a:lnTo>
                    <a:pt x="6368866" y="1254120"/>
                  </a:lnTo>
                </a:path>
                <a:path w="8155940" h="1672590">
                  <a:moveTo>
                    <a:pt x="7221027" y="1254120"/>
                  </a:moveTo>
                  <a:lnTo>
                    <a:pt x="8155366" y="1254120"/>
                  </a:lnTo>
                </a:path>
                <a:path w="8155940" h="1672590">
                  <a:moveTo>
                    <a:pt x="0" y="1672158"/>
                  </a:moveTo>
                  <a:lnTo>
                    <a:pt x="934339" y="1672158"/>
                  </a:lnTo>
                </a:path>
                <a:path w="8155940" h="1672590">
                  <a:moveTo>
                    <a:pt x="1786499" y="1672158"/>
                  </a:moveTo>
                  <a:lnTo>
                    <a:pt x="3651603" y="1672158"/>
                  </a:lnTo>
                </a:path>
                <a:path w="8155940" h="1672590">
                  <a:moveTo>
                    <a:pt x="4503763" y="1672158"/>
                  </a:moveTo>
                  <a:lnTo>
                    <a:pt x="6368866" y="1672158"/>
                  </a:lnTo>
                </a:path>
                <a:path w="8155940" h="1672590">
                  <a:moveTo>
                    <a:pt x="7221027" y="1672158"/>
                  </a:moveTo>
                  <a:lnTo>
                    <a:pt x="8155366" y="1672158"/>
                  </a:lnTo>
                </a:path>
              </a:pathLst>
            </a:custGeom>
            <a:ln w="11166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55825" y="16148416"/>
              <a:ext cx="852169" cy="3131820"/>
            </a:xfrm>
            <a:custGeom>
              <a:avLst/>
              <a:gdLst/>
              <a:ahLst/>
              <a:cxnLst/>
              <a:rect l="l" t="t" r="r" b="b"/>
              <a:pathLst>
                <a:path w="852170" h="3131819">
                  <a:moveTo>
                    <a:pt x="852160" y="0"/>
                  </a:moveTo>
                  <a:lnTo>
                    <a:pt x="0" y="0"/>
                  </a:lnTo>
                  <a:lnTo>
                    <a:pt x="0" y="3131334"/>
                  </a:lnTo>
                  <a:lnTo>
                    <a:pt x="852160" y="3131334"/>
                  </a:lnTo>
                  <a:lnTo>
                    <a:pt x="85216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573089" y="18023879"/>
              <a:ext cx="852169" cy="1256030"/>
            </a:xfrm>
            <a:custGeom>
              <a:avLst/>
              <a:gdLst/>
              <a:ahLst/>
              <a:cxnLst/>
              <a:rect l="l" t="t" r="r" b="b"/>
              <a:pathLst>
                <a:path w="852170" h="1256030">
                  <a:moveTo>
                    <a:pt x="852160" y="0"/>
                  </a:moveTo>
                  <a:lnTo>
                    <a:pt x="0" y="0"/>
                  </a:lnTo>
                  <a:lnTo>
                    <a:pt x="0" y="1255871"/>
                  </a:lnTo>
                  <a:lnTo>
                    <a:pt x="852160" y="1255871"/>
                  </a:lnTo>
                  <a:lnTo>
                    <a:pt x="85216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290352" y="17468956"/>
              <a:ext cx="852169" cy="1807845"/>
            </a:xfrm>
            <a:custGeom>
              <a:avLst/>
              <a:gdLst/>
              <a:ahLst/>
              <a:cxnLst/>
              <a:rect l="l" t="t" r="r" b="b"/>
              <a:pathLst>
                <a:path w="852170" h="1807844">
                  <a:moveTo>
                    <a:pt x="852160" y="0"/>
                  </a:moveTo>
                  <a:lnTo>
                    <a:pt x="0" y="0"/>
                  </a:lnTo>
                  <a:lnTo>
                    <a:pt x="0" y="1807827"/>
                  </a:lnTo>
                  <a:lnTo>
                    <a:pt x="852160" y="1807827"/>
                  </a:lnTo>
                  <a:lnTo>
                    <a:pt x="852160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921485" y="19279750"/>
              <a:ext cx="8155940" cy="0"/>
            </a:xfrm>
            <a:custGeom>
              <a:avLst/>
              <a:gdLst/>
              <a:ahLst/>
              <a:cxnLst/>
              <a:rect l="l" t="t" r="r" b="b"/>
              <a:pathLst>
                <a:path w="8155940">
                  <a:moveTo>
                    <a:pt x="0" y="0"/>
                  </a:moveTo>
                  <a:lnTo>
                    <a:pt x="8155366" y="0"/>
                  </a:lnTo>
                </a:path>
              </a:pathLst>
            </a:custGeom>
            <a:ln w="11166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207405" y="15932503"/>
            <a:ext cx="15938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050" spc="-25" dirty="0">
                <a:solidFill>
                  <a:srgbClr val="404040"/>
                </a:solidFill>
                <a:latin typeface="Tahoma"/>
                <a:cs typeface="Tahoma"/>
              </a:rPr>
              <a:t>37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75850" y="17747360"/>
            <a:ext cx="15938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050" spc="-25" dirty="0">
                <a:solidFill>
                  <a:srgbClr val="404040"/>
                </a:solidFill>
                <a:latin typeface="Tahoma"/>
                <a:cs typeface="Tahoma"/>
              </a:rPr>
              <a:t>15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643403" y="17213823"/>
            <a:ext cx="15938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050" spc="-25" dirty="0">
                <a:solidFill>
                  <a:srgbClr val="404040"/>
                </a:solidFill>
                <a:latin typeface="Tahoma"/>
                <a:cs typeface="Tahoma"/>
              </a:rPr>
              <a:t>22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281904" y="16420458"/>
            <a:ext cx="5434965" cy="1590040"/>
          </a:xfrm>
          <a:custGeom>
            <a:avLst/>
            <a:gdLst/>
            <a:ahLst/>
            <a:cxnLst/>
            <a:rect l="l" t="t" r="r" b="b"/>
            <a:pathLst>
              <a:path w="5434965" h="1590040">
                <a:moveTo>
                  <a:pt x="0" y="0"/>
                </a:moveTo>
                <a:lnTo>
                  <a:pt x="5434530" y="1589985"/>
                </a:lnTo>
              </a:path>
            </a:pathLst>
          </a:custGeom>
          <a:ln w="22330">
            <a:solidFill>
              <a:srgbClr val="D32E1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50142" y="17923456"/>
            <a:ext cx="159385" cy="144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050" spc="-25" dirty="0">
                <a:solidFill>
                  <a:srgbClr val="595959"/>
                </a:solidFill>
                <a:latin typeface="Tahoma"/>
                <a:cs typeface="Tahoma"/>
              </a:rPr>
              <a:t>15</a:t>
            </a:r>
            <a:endParaRPr sz="10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65"/>
              </a:spcBef>
            </a:pPr>
            <a:endParaRPr sz="105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r>
              <a:rPr sz="1050" spc="-25" dirty="0">
                <a:solidFill>
                  <a:srgbClr val="595959"/>
                </a:solidFill>
                <a:latin typeface="Tahoma"/>
                <a:cs typeface="Tahoma"/>
              </a:rPr>
              <a:t>10</a:t>
            </a:r>
            <a:endParaRPr sz="10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65"/>
              </a:spcBef>
            </a:pPr>
            <a:endParaRPr sz="1050">
              <a:latin typeface="Tahoma"/>
              <a:cs typeface="Tahoma"/>
            </a:endParaRPr>
          </a:p>
          <a:p>
            <a:pPr marL="73025">
              <a:lnSpc>
                <a:spcPct val="100000"/>
              </a:lnSpc>
            </a:pPr>
            <a:r>
              <a:rPr sz="1050" spc="-50" dirty="0">
                <a:solidFill>
                  <a:srgbClr val="595959"/>
                </a:solidFill>
                <a:latin typeface="Tahoma"/>
                <a:cs typeface="Tahoma"/>
              </a:rPr>
              <a:t>5</a:t>
            </a:r>
            <a:endParaRPr sz="10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70"/>
              </a:spcBef>
            </a:pPr>
            <a:endParaRPr sz="1050">
              <a:latin typeface="Tahoma"/>
              <a:cs typeface="Tahoma"/>
            </a:endParaRPr>
          </a:p>
          <a:p>
            <a:pPr marL="73025">
              <a:lnSpc>
                <a:spcPct val="100000"/>
              </a:lnSpc>
            </a:pPr>
            <a:r>
              <a:rPr sz="1050" spc="-50" dirty="0">
                <a:solidFill>
                  <a:srgbClr val="595959"/>
                </a:solidFill>
                <a:latin typeface="Tahoma"/>
                <a:cs typeface="Tahoma"/>
              </a:rPr>
              <a:t>0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50142" y="17505013"/>
            <a:ext cx="15938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050" spc="-25" dirty="0">
                <a:solidFill>
                  <a:srgbClr val="595959"/>
                </a:solidFill>
                <a:latin typeface="Tahoma"/>
                <a:cs typeface="Tahoma"/>
              </a:rPr>
              <a:t>20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0142" y="16249955"/>
            <a:ext cx="159385" cy="1022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050" spc="-25" dirty="0">
                <a:solidFill>
                  <a:srgbClr val="595959"/>
                </a:solidFill>
                <a:latin typeface="Tahoma"/>
                <a:cs typeface="Tahoma"/>
              </a:rPr>
              <a:t>35</a:t>
            </a:r>
            <a:endParaRPr sz="10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65"/>
              </a:spcBef>
            </a:pPr>
            <a:endParaRPr sz="105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r>
              <a:rPr sz="1050" spc="-25" dirty="0">
                <a:solidFill>
                  <a:srgbClr val="595959"/>
                </a:solidFill>
                <a:latin typeface="Tahoma"/>
                <a:cs typeface="Tahoma"/>
              </a:rPr>
              <a:t>30</a:t>
            </a:r>
            <a:endParaRPr sz="10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65"/>
              </a:spcBef>
            </a:pPr>
            <a:endParaRPr sz="105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r>
              <a:rPr sz="1050" spc="-25" dirty="0">
                <a:solidFill>
                  <a:srgbClr val="595959"/>
                </a:solidFill>
                <a:latin typeface="Tahoma"/>
                <a:cs typeface="Tahoma"/>
              </a:rPr>
              <a:t>25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50142" y="15831512"/>
            <a:ext cx="15938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050" spc="-25" dirty="0">
                <a:solidFill>
                  <a:srgbClr val="595959"/>
                </a:solidFill>
                <a:latin typeface="Tahoma"/>
                <a:cs typeface="Tahoma"/>
              </a:rPr>
              <a:t>40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71659" y="19355779"/>
            <a:ext cx="63119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solidFill>
                  <a:srgbClr val="595959"/>
                </a:solidFill>
                <a:latin typeface="Tahoma"/>
                <a:cs typeface="Tahoma"/>
              </a:rPr>
              <a:t>27-Nov-</a:t>
            </a:r>
            <a:r>
              <a:rPr sz="1050" spc="-25" dirty="0">
                <a:solidFill>
                  <a:srgbClr val="595959"/>
                </a:solidFill>
                <a:latin typeface="Tahoma"/>
                <a:cs typeface="Tahoma"/>
              </a:rPr>
              <a:t>23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92270" y="19355779"/>
            <a:ext cx="60325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solidFill>
                  <a:srgbClr val="595959"/>
                </a:solidFill>
                <a:latin typeface="Tahoma"/>
                <a:cs typeface="Tahoma"/>
              </a:rPr>
              <a:t>16-Jan-</a:t>
            </a:r>
            <a:r>
              <a:rPr sz="1050" spc="-25" dirty="0">
                <a:solidFill>
                  <a:srgbClr val="595959"/>
                </a:solidFill>
                <a:latin typeface="Tahoma"/>
                <a:cs typeface="Tahoma"/>
              </a:rPr>
              <a:t>24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423333" y="19355779"/>
            <a:ext cx="60071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solidFill>
                  <a:srgbClr val="595959"/>
                </a:solidFill>
                <a:latin typeface="Tahoma"/>
                <a:cs typeface="Tahoma"/>
              </a:rPr>
              <a:t>Reduction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148151" y="15050259"/>
            <a:ext cx="744791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595959"/>
                </a:solidFill>
                <a:latin typeface="Tahoma"/>
                <a:cs typeface="Tahoma"/>
              </a:rPr>
              <a:t>Total</a:t>
            </a:r>
            <a:r>
              <a:rPr sz="1400" dirty="0">
                <a:solidFill>
                  <a:srgbClr val="595959"/>
                </a:solidFill>
                <a:latin typeface="Tahoma"/>
                <a:cs typeface="Tahoma"/>
              </a:rPr>
              <a:t> Number</a:t>
            </a:r>
            <a:r>
              <a:rPr sz="1400" spc="-40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595959"/>
                </a:solidFill>
                <a:latin typeface="Tahoma"/>
                <a:cs typeface="Tahoma"/>
              </a:rPr>
              <a:t>of</a:t>
            </a:r>
            <a:r>
              <a:rPr sz="1400" spc="400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595959"/>
                </a:solidFill>
                <a:latin typeface="Tahoma"/>
                <a:cs typeface="Tahoma"/>
              </a:rPr>
              <a:t>All</a:t>
            </a:r>
            <a:r>
              <a:rPr sz="1400" spc="-20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595959"/>
                </a:solidFill>
                <a:latin typeface="Tahoma"/>
                <a:cs typeface="Tahoma"/>
              </a:rPr>
              <a:t>Ports</a:t>
            </a:r>
            <a:r>
              <a:rPr sz="1400" spc="-10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595959"/>
                </a:solidFill>
                <a:latin typeface="Tahoma"/>
                <a:cs typeface="Tahoma"/>
              </a:rPr>
              <a:t>Container</a:t>
            </a:r>
            <a:r>
              <a:rPr sz="1400" spc="-30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595959"/>
                </a:solidFill>
                <a:latin typeface="Tahoma"/>
                <a:cs typeface="Tahoma"/>
              </a:rPr>
              <a:t>Vessels</a:t>
            </a:r>
            <a:r>
              <a:rPr sz="1400" spc="-45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595959"/>
                </a:solidFill>
                <a:latin typeface="Tahoma"/>
                <a:cs typeface="Tahoma"/>
              </a:rPr>
              <a:t>@Anchorage</a:t>
            </a:r>
            <a:r>
              <a:rPr sz="1400" spc="-10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595959"/>
                </a:solidFill>
                <a:latin typeface="Tahoma"/>
                <a:cs typeface="Tahoma"/>
              </a:rPr>
              <a:t>as</a:t>
            </a:r>
            <a:r>
              <a:rPr sz="1400" spc="-5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595959"/>
                </a:solidFill>
                <a:latin typeface="Tahoma"/>
                <a:cs typeface="Tahoma"/>
              </a:rPr>
              <a:t>27th</a:t>
            </a:r>
            <a:r>
              <a:rPr sz="1400" spc="-40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595959"/>
                </a:solidFill>
                <a:latin typeface="Tahoma"/>
                <a:cs typeface="Tahoma"/>
              </a:rPr>
              <a:t>November</a:t>
            </a:r>
            <a:r>
              <a:rPr sz="1400" spc="-25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595959"/>
                </a:solidFill>
                <a:latin typeface="Tahoma"/>
                <a:cs typeface="Tahoma"/>
              </a:rPr>
              <a:t>and</a:t>
            </a:r>
            <a:r>
              <a:rPr sz="1400" spc="-15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595959"/>
                </a:solidFill>
                <a:latin typeface="Tahoma"/>
                <a:cs typeface="Tahoma"/>
              </a:rPr>
              <a:t>16th</a:t>
            </a:r>
            <a:r>
              <a:rPr sz="1400" spc="-20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400" spc="-10" dirty="0">
                <a:solidFill>
                  <a:srgbClr val="595959"/>
                </a:solidFill>
                <a:latin typeface="Tahoma"/>
                <a:cs typeface="Tahoma"/>
              </a:rPr>
              <a:t>January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236</Words>
  <Application>Microsoft Office PowerPoint</Application>
  <PresentationFormat>Custom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Apex New Book</vt:lpstr>
      <vt:lpstr>Apex Sans Bold</vt:lpstr>
      <vt:lpstr>Apex Sans Extrabold</vt:lpstr>
      <vt:lpstr>Apex Sans Medium</vt:lpstr>
      <vt:lpstr>Calibri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16 January</dc:title>
  <cp:lastModifiedBy>Zoyisile Njikelana   TNPA HQ</cp:lastModifiedBy>
  <cp:revision>1</cp:revision>
  <dcterms:created xsi:type="dcterms:W3CDTF">2024-01-16T09:51:44Z</dcterms:created>
  <dcterms:modified xsi:type="dcterms:W3CDTF">2024-01-16T09:51:59Z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2024-01-16T00:00:00Z</vt:filetime>
  </property>
  <property fmtid="{D5CDD505-2E9C-101B-9397-08002B2CF9AE}" pid="3" name="Creator">
    <vt:lpwstr>Adobe Illustrator 28.1 (Windows)</vt:lpwstr>
  </property>
  <property fmtid="{D5CDD505-2E9C-101B-9397-08002B2CF9AE}" pid="4" name="LastSaved">
    <vt:filetime>2024-01-16T00:00:00Z</vt:filetime>
  </property>
  <property fmtid="{D5CDD505-2E9C-101B-9397-08002B2CF9AE}" pid="5" name="Producer">
    <vt:lpwstr>Adobe PDF library 17.00</vt:lpwstr>
  </property>
</Properties>
</file>