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1430000" cy="20104100"/>
  <p:notesSz cx="11430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2837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57250" y="6232271"/>
            <a:ext cx="97155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14500" y="11258296"/>
            <a:ext cx="80010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1500" y="4623943"/>
            <a:ext cx="497205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86450" y="4623943"/>
            <a:ext cx="497205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521012"/>
            <a:ext cx="11425249" cy="758308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2261298"/>
            <a:ext cx="11425249" cy="774069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19820454"/>
            <a:ext cx="11425555" cy="283845"/>
          </a:xfrm>
          <a:custGeom>
            <a:avLst/>
            <a:gdLst/>
            <a:ahLst/>
            <a:cxnLst/>
            <a:rect l="l" t="t" r="r" b="b"/>
            <a:pathLst>
              <a:path w="11425555" h="283844">
                <a:moveTo>
                  <a:pt x="11425250" y="0"/>
                </a:moveTo>
                <a:lnTo>
                  <a:pt x="0" y="0"/>
                </a:lnTo>
                <a:lnTo>
                  <a:pt x="0" y="283645"/>
                </a:lnTo>
                <a:lnTo>
                  <a:pt x="11425250" y="283645"/>
                </a:lnTo>
                <a:lnTo>
                  <a:pt x="11425250" y="0"/>
                </a:lnTo>
                <a:close/>
              </a:path>
            </a:pathLst>
          </a:custGeom>
          <a:solidFill>
            <a:srgbClr val="0940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32529" y="14921892"/>
            <a:ext cx="10186035" cy="4725670"/>
          </a:xfrm>
          <a:custGeom>
            <a:avLst/>
            <a:gdLst/>
            <a:ahLst/>
            <a:cxnLst/>
            <a:rect l="l" t="t" r="r" b="b"/>
            <a:pathLst>
              <a:path w="10186035" h="4725669">
                <a:moveTo>
                  <a:pt x="10185717" y="0"/>
                </a:moveTo>
                <a:lnTo>
                  <a:pt x="0" y="0"/>
                </a:lnTo>
                <a:lnTo>
                  <a:pt x="0" y="4725537"/>
                </a:lnTo>
                <a:lnTo>
                  <a:pt x="10185717" y="4725537"/>
                </a:lnTo>
                <a:lnTo>
                  <a:pt x="10185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1500" y="804164"/>
            <a:ext cx="102870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1500" y="4623943"/>
            <a:ext cx="102870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86200" y="18696814"/>
            <a:ext cx="36576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1500" y="18696814"/>
            <a:ext cx="26289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29600" y="18696814"/>
            <a:ext cx="26289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780" y="3468898"/>
            <a:ext cx="9974580" cy="3157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95"/>
              </a:spcBef>
            </a:pPr>
            <a:r>
              <a:rPr sz="1450" b="0" dirty="0">
                <a:latin typeface="Apex New Book"/>
                <a:cs typeface="Apex New Book"/>
              </a:rPr>
              <a:t>In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efforts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to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keep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stakeholders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informed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regarding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the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Container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Recovery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Plan,</a:t>
            </a:r>
            <a:r>
              <a:rPr sz="1450" b="0" spc="-25" dirty="0">
                <a:latin typeface="Apex New Book"/>
                <a:cs typeface="Apex New Book"/>
              </a:rPr>
              <a:t> </a:t>
            </a:r>
            <a:r>
              <a:rPr sz="1450" b="0" spc="-10" dirty="0">
                <a:latin typeface="Apex New Book"/>
                <a:cs typeface="Apex New Book"/>
              </a:rPr>
              <a:t>Transnet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is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providing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daily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status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updates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on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spc="-25" dirty="0">
                <a:latin typeface="Apex New Book"/>
                <a:cs typeface="Apex New Book"/>
              </a:rPr>
              <a:t>the </a:t>
            </a:r>
            <a:r>
              <a:rPr sz="1450" b="0" dirty="0">
                <a:latin typeface="Apex New Book"/>
                <a:cs typeface="Apex New Book"/>
              </a:rPr>
              <a:t>performance</a:t>
            </a:r>
            <a:r>
              <a:rPr sz="1450" b="0" spc="4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of</a:t>
            </a:r>
            <a:r>
              <a:rPr sz="1450" b="0" spc="4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port</a:t>
            </a:r>
            <a:r>
              <a:rPr sz="1450" b="0" spc="4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and</a:t>
            </a:r>
            <a:r>
              <a:rPr sz="1450" b="0" spc="4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terminal</a:t>
            </a:r>
            <a:r>
              <a:rPr sz="1450" b="0" spc="40" dirty="0">
                <a:latin typeface="Apex New Book"/>
                <a:cs typeface="Apex New Book"/>
              </a:rPr>
              <a:t> </a:t>
            </a:r>
            <a:r>
              <a:rPr sz="1450" b="0" spc="-10" dirty="0">
                <a:latin typeface="Apex New Book"/>
                <a:cs typeface="Apex New Book"/>
              </a:rPr>
              <a:t>operations.</a:t>
            </a:r>
            <a:endParaRPr sz="1450">
              <a:latin typeface="Apex New Book"/>
              <a:cs typeface="Apex New Book"/>
            </a:endParaRPr>
          </a:p>
          <a:p>
            <a:pPr marL="12700" marR="304165">
              <a:lnSpc>
                <a:spcPct val="236200"/>
              </a:lnSpc>
            </a:pPr>
            <a:r>
              <a:rPr sz="1450" b="0" dirty="0">
                <a:latin typeface="Apex New Book"/>
                <a:cs typeface="Apex New Book"/>
              </a:rPr>
              <a:t>As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of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15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January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2024,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there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are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total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of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15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container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vessels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at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anchorage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and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total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of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34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gangs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deployed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across</a:t>
            </a:r>
            <a:r>
              <a:rPr sz="1450" b="0" spc="3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the</a:t>
            </a:r>
            <a:r>
              <a:rPr sz="1450" b="0" spc="30" dirty="0">
                <a:latin typeface="Apex New Book"/>
                <a:cs typeface="Apex New Book"/>
              </a:rPr>
              <a:t> </a:t>
            </a:r>
            <a:r>
              <a:rPr sz="1450" b="0" spc="-10" dirty="0">
                <a:latin typeface="Apex New Book"/>
                <a:cs typeface="Apex New Book"/>
              </a:rPr>
              <a:t>ports. </a:t>
            </a:r>
            <a:r>
              <a:rPr sz="1450" b="0" dirty="0">
                <a:latin typeface="Apex New Book"/>
                <a:cs typeface="Apex New Book"/>
              </a:rPr>
              <a:t>A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total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of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5770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volumes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have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been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handled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at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the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Port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of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Durban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in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the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last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24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spc="-10" dirty="0">
                <a:latin typeface="Apex New Book"/>
                <a:cs typeface="Apex New Book"/>
              </a:rPr>
              <a:t>hours.</a:t>
            </a:r>
            <a:endParaRPr sz="1450">
              <a:latin typeface="Apex New Book"/>
              <a:cs typeface="Apex New Book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1450">
              <a:latin typeface="Apex New Book"/>
              <a:cs typeface="Apex New Boo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50" b="0" dirty="0">
                <a:latin typeface="Apex New Book"/>
                <a:cs typeface="Apex New Book"/>
              </a:rPr>
              <a:t>The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Cape</a:t>
            </a:r>
            <a:r>
              <a:rPr sz="1450" b="0" spc="-20" dirty="0">
                <a:latin typeface="Apex New Book"/>
                <a:cs typeface="Apex New Book"/>
              </a:rPr>
              <a:t> Town,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Nelson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Mandela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spc="-10" dirty="0">
                <a:latin typeface="Apex New Book"/>
                <a:cs typeface="Apex New Book"/>
              </a:rPr>
              <a:t>Bay,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and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Durban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ports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remain</a:t>
            </a:r>
            <a:r>
              <a:rPr sz="1450" b="0" spc="25" dirty="0">
                <a:latin typeface="Apex New Book"/>
                <a:cs typeface="Apex New Book"/>
              </a:rPr>
              <a:t> </a:t>
            </a:r>
            <a:r>
              <a:rPr sz="1450" b="0" spc="-10" dirty="0">
                <a:latin typeface="Apex New Book"/>
                <a:cs typeface="Apex New Book"/>
              </a:rPr>
              <a:t>operational.</a:t>
            </a:r>
            <a:endParaRPr sz="1450">
              <a:latin typeface="Apex New Book"/>
              <a:cs typeface="Apex New Book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1450">
              <a:latin typeface="Apex New Book"/>
              <a:cs typeface="Apex New Boo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50" b="0" spc="-10" dirty="0">
                <a:latin typeface="Apex New Book"/>
                <a:cs typeface="Apex New Book"/>
              </a:rPr>
              <a:t>Transnet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remains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committed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to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improving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and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sustaining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efficient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port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and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dirty="0">
                <a:latin typeface="Apex New Book"/>
                <a:cs typeface="Apex New Book"/>
              </a:rPr>
              <a:t>terminal</a:t>
            </a:r>
            <a:r>
              <a:rPr sz="1450" b="0" spc="20" dirty="0">
                <a:latin typeface="Apex New Book"/>
                <a:cs typeface="Apex New Book"/>
              </a:rPr>
              <a:t> </a:t>
            </a:r>
            <a:r>
              <a:rPr sz="1450" b="0" spc="-10" dirty="0">
                <a:latin typeface="Apex New Book"/>
                <a:cs typeface="Apex New Book"/>
              </a:rPr>
              <a:t>performance.</a:t>
            </a:r>
            <a:endParaRPr sz="1450">
              <a:latin typeface="Apex New Book"/>
              <a:cs typeface="Apex New Book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1450">
              <a:latin typeface="Apex New Book"/>
              <a:cs typeface="Apex New Book"/>
            </a:endParaRPr>
          </a:p>
          <a:p>
            <a:pPr marL="12700">
              <a:lnSpc>
                <a:spcPct val="100000"/>
              </a:lnSpc>
            </a:pPr>
            <a:r>
              <a:rPr sz="1450" dirty="0">
                <a:latin typeface="Calibri"/>
                <a:cs typeface="Calibri"/>
              </a:rPr>
              <a:t>The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table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below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provides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an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overview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spc="65" dirty="0">
                <a:latin typeface="Calibri"/>
                <a:cs typeface="Calibri"/>
              </a:rPr>
              <a:t>of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spc="70" dirty="0">
                <a:latin typeface="Calibri"/>
                <a:cs typeface="Calibri"/>
              </a:rPr>
              <a:t>vessels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at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anchorage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and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volumes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handled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spc="75" dirty="0">
                <a:latin typeface="Calibri"/>
                <a:cs typeface="Calibri"/>
              </a:rPr>
              <a:t>as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at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spc="100" dirty="0">
                <a:latin typeface="Calibri"/>
                <a:cs typeface="Calibri"/>
              </a:rPr>
              <a:t>06h00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spc="-60" dirty="0">
                <a:latin typeface="Calibri"/>
                <a:cs typeface="Calibri"/>
              </a:rPr>
              <a:t>15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January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spc="40" dirty="0">
                <a:latin typeface="Calibri"/>
                <a:cs typeface="Calibri"/>
              </a:rPr>
              <a:t>2024.</a:t>
            </a:r>
            <a:endParaRPr sz="145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808475"/>
            <a:ext cx="5146675" cy="2181225"/>
            <a:chOff x="0" y="808475"/>
            <a:chExt cx="5146675" cy="2181225"/>
          </a:xfrm>
        </p:grpSpPr>
        <p:sp>
          <p:nvSpPr>
            <p:cNvPr id="4" name="object 4"/>
            <p:cNvSpPr/>
            <p:nvPr/>
          </p:nvSpPr>
          <p:spPr>
            <a:xfrm>
              <a:off x="0" y="1915705"/>
              <a:ext cx="5146675" cy="1073785"/>
            </a:xfrm>
            <a:custGeom>
              <a:avLst/>
              <a:gdLst/>
              <a:ahLst/>
              <a:cxnLst/>
              <a:rect l="l" t="t" r="r" b="b"/>
              <a:pathLst>
                <a:path w="5146675" h="1073785">
                  <a:moveTo>
                    <a:pt x="5146360" y="0"/>
                  </a:moveTo>
                  <a:lnTo>
                    <a:pt x="0" y="0"/>
                  </a:lnTo>
                  <a:lnTo>
                    <a:pt x="0" y="1073451"/>
                  </a:lnTo>
                  <a:lnTo>
                    <a:pt x="4954561" y="1073451"/>
                  </a:lnTo>
                  <a:lnTo>
                    <a:pt x="5146360" y="777994"/>
                  </a:lnTo>
                  <a:lnTo>
                    <a:pt x="5146360" y="0"/>
                  </a:lnTo>
                  <a:close/>
                </a:path>
              </a:pathLst>
            </a:custGeom>
            <a:solidFill>
              <a:srgbClr val="E830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9470" y="1611080"/>
              <a:ext cx="4419427" cy="102929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82863" y="1686034"/>
              <a:ext cx="4195445" cy="805815"/>
            </a:xfrm>
            <a:custGeom>
              <a:avLst/>
              <a:gdLst/>
              <a:ahLst/>
              <a:cxnLst/>
              <a:rect l="l" t="t" r="r" b="b"/>
              <a:pathLst>
                <a:path w="4195445" h="805814">
                  <a:moveTo>
                    <a:pt x="4195128" y="0"/>
                  </a:moveTo>
                  <a:lnTo>
                    <a:pt x="0" y="0"/>
                  </a:lnTo>
                  <a:lnTo>
                    <a:pt x="0" y="805553"/>
                  </a:lnTo>
                  <a:lnTo>
                    <a:pt x="4028512" y="805553"/>
                  </a:lnTo>
                  <a:lnTo>
                    <a:pt x="4195128" y="589483"/>
                  </a:lnTo>
                  <a:lnTo>
                    <a:pt x="4195128" y="0"/>
                  </a:lnTo>
                  <a:close/>
                </a:path>
              </a:pathLst>
            </a:custGeom>
            <a:solidFill>
              <a:srgbClr val="5D81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808475"/>
              <a:ext cx="1672942" cy="133699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913644"/>
              <a:ext cx="1532255" cy="1113790"/>
            </a:xfrm>
            <a:custGeom>
              <a:avLst/>
              <a:gdLst/>
              <a:ahLst/>
              <a:cxnLst/>
              <a:rect l="l" t="t" r="r" b="b"/>
              <a:pathLst>
                <a:path w="1532255" h="1113789">
                  <a:moveTo>
                    <a:pt x="633119" y="0"/>
                  </a:moveTo>
                  <a:lnTo>
                    <a:pt x="0" y="338982"/>
                  </a:lnTo>
                  <a:lnTo>
                    <a:pt x="0" y="377209"/>
                  </a:lnTo>
                  <a:lnTo>
                    <a:pt x="1532049" y="1113536"/>
                  </a:lnTo>
                  <a:lnTo>
                    <a:pt x="633119" y="0"/>
                  </a:lnTo>
                  <a:close/>
                </a:path>
              </a:pathLst>
            </a:custGeom>
            <a:solidFill>
              <a:srgbClr val="073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163827"/>
              <a:ext cx="1799561" cy="168281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1238876"/>
              <a:ext cx="1659889" cy="1459865"/>
            </a:xfrm>
            <a:custGeom>
              <a:avLst/>
              <a:gdLst/>
              <a:ahLst/>
              <a:cxnLst/>
              <a:rect l="l" t="t" r="r" b="b"/>
              <a:pathLst>
                <a:path w="1659889" h="1459864">
                  <a:moveTo>
                    <a:pt x="1659327" y="0"/>
                  </a:moveTo>
                  <a:lnTo>
                    <a:pt x="0" y="0"/>
                  </a:lnTo>
                  <a:lnTo>
                    <a:pt x="0" y="1459289"/>
                  </a:lnTo>
                  <a:lnTo>
                    <a:pt x="1326639" y="1459289"/>
                  </a:lnTo>
                  <a:lnTo>
                    <a:pt x="1659327" y="1007912"/>
                  </a:lnTo>
                  <a:lnTo>
                    <a:pt x="1659327" y="0"/>
                  </a:lnTo>
                  <a:close/>
                </a:path>
              </a:pathLst>
            </a:custGeom>
            <a:solidFill>
              <a:srgbClr val="0D4D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827536"/>
              <a:ext cx="790690" cy="138872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0" y="913645"/>
              <a:ext cx="633730" cy="784860"/>
            </a:xfrm>
            <a:custGeom>
              <a:avLst/>
              <a:gdLst/>
              <a:ahLst/>
              <a:cxnLst/>
              <a:rect l="l" t="t" r="r" b="b"/>
              <a:pathLst>
                <a:path w="633730" h="784860">
                  <a:moveTo>
                    <a:pt x="633261" y="0"/>
                  </a:moveTo>
                  <a:lnTo>
                    <a:pt x="0" y="0"/>
                  </a:lnTo>
                  <a:lnTo>
                    <a:pt x="0" y="784442"/>
                  </a:lnTo>
                  <a:lnTo>
                    <a:pt x="633261" y="0"/>
                  </a:lnTo>
                  <a:close/>
                </a:path>
              </a:pathLst>
            </a:custGeom>
            <a:solidFill>
              <a:srgbClr val="5D81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9417037" y="428503"/>
            <a:ext cx="1578610" cy="1073785"/>
            <a:chOff x="9417037" y="428503"/>
            <a:chExt cx="1578610" cy="1073785"/>
          </a:xfrm>
        </p:grpSpPr>
        <p:sp>
          <p:nvSpPr>
            <p:cNvPr id="14" name="object 14"/>
            <p:cNvSpPr/>
            <p:nvPr/>
          </p:nvSpPr>
          <p:spPr>
            <a:xfrm>
              <a:off x="9417037" y="809434"/>
              <a:ext cx="420370" cy="242570"/>
            </a:xfrm>
            <a:custGeom>
              <a:avLst/>
              <a:gdLst/>
              <a:ahLst/>
              <a:cxnLst/>
              <a:rect l="l" t="t" r="r" b="b"/>
              <a:pathLst>
                <a:path w="420370" h="242569">
                  <a:moveTo>
                    <a:pt x="419832" y="0"/>
                  </a:moveTo>
                  <a:lnTo>
                    <a:pt x="0" y="0"/>
                  </a:lnTo>
                  <a:lnTo>
                    <a:pt x="139959" y="242412"/>
                  </a:lnTo>
                  <a:lnTo>
                    <a:pt x="279904" y="242412"/>
                  </a:lnTo>
                  <a:lnTo>
                    <a:pt x="419832" y="0"/>
                  </a:lnTo>
                  <a:close/>
                </a:path>
              </a:pathLst>
            </a:custGeom>
            <a:solidFill>
              <a:srgbClr val="87C1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76847" y="428503"/>
              <a:ext cx="1318895" cy="1073785"/>
            </a:xfrm>
            <a:custGeom>
              <a:avLst/>
              <a:gdLst/>
              <a:ahLst/>
              <a:cxnLst/>
              <a:rect l="l" t="t" r="r" b="b"/>
              <a:pathLst>
                <a:path w="1318895" h="1073785">
                  <a:moveTo>
                    <a:pt x="659876" y="380930"/>
                  </a:moveTo>
                  <a:lnTo>
                    <a:pt x="260023" y="380930"/>
                  </a:lnTo>
                  <a:lnTo>
                    <a:pt x="0" y="830962"/>
                  </a:lnTo>
                  <a:lnTo>
                    <a:pt x="140058" y="1073516"/>
                  </a:lnTo>
                  <a:lnTo>
                    <a:pt x="399968" y="623314"/>
                  </a:lnTo>
                  <a:lnTo>
                    <a:pt x="799918" y="623314"/>
                  </a:lnTo>
                  <a:lnTo>
                    <a:pt x="659876" y="380930"/>
                  </a:lnTo>
                  <a:close/>
                </a:path>
                <a:path w="1318895" h="1073785">
                  <a:moveTo>
                    <a:pt x="799918" y="623314"/>
                  </a:moveTo>
                  <a:lnTo>
                    <a:pt x="399968" y="623314"/>
                  </a:lnTo>
                  <a:lnTo>
                    <a:pt x="799934" y="623342"/>
                  </a:lnTo>
                  <a:close/>
                </a:path>
                <a:path w="1318895" h="1073785">
                  <a:moveTo>
                    <a:pt x="314894" y="0"/>
                  </a:moveTo>
                  <a:lnTo>
                    <a:pt x="232694" y="0"/>
                  </a:lnTo>
                  <a:lnTo>
                    <a:pt x="232694" y="138490"/>
                  </a:lnTo>
                  <a:lnTo>
                    <a:pt x="267330" y="138490"/>
                  </a:lnTo>
                  <a:lnTo>
                    <a:pt x="267330" y="84401"/>
                  </a:lnTo>
                  <a:lnTo>
                    <a:pt x="339983" y="84401"/>
                  </a:lnTo>
                  <a:lnTo>
                    <a:pt x="336276" y="77979"/>
                  </a:lnTo>
                  <a:lnTo>
                    <a:pt x="343514" y="71870"/>
                  </a:lnTo>
                  <a:lnTo>
                    <a:pt x="349074" y="64196"/>
                  </a:lnTo>
                  <a:lnTo>
                    <a:pt x="352640" y="55264"/>
                  </a:lnTo>
                  <a:lnTo>
                    <a:pt x="352786" y="54116"/>
                  </a:lnTo>
                  <a:lnTo>
                    <a:pt x="267330" y="54116"/>
                  </a:lnTo>
                  <a:lnTo>
                    <a:pt x="267330" y="30284"/>
                  </a:lnTo>
                  <a:lnTo>
                    <a:pt x="352086" y="30284"/>
                  </a:lnTo>
                  <a:lnTo>
                    <a:pt x="350789" y="23830"/>
                  </a:lnTo>
                  <a:lnTo>
                    <a:pt x="342455" y="11428"/>
                  </a:lnTo>
                  <a:lnTo>
                    <a:pt x="330078" y="3066"/>
                  </a:lnTo>
                  <a:lnTo>
                    <a:pt x="314894" y="0"/>
                  </a:lnTo>
                  <a:close/>
                </a:path>
                <a:path w="1318895" h="1073785">
                  <a:moveTo>
                    <a:pt x="339983" y="84401"/>
                  </a:moveTo>
                  <a:lnTo>
                    <a:pt x="304848" y="84401"/>
                  </a:lnTo>
                  <a:lnTo>
                    <a:pt x="336074" y="138490"/>
                  </a:lnTo>
                  <a:lnTo>
                    <a:pt x="371210" y="138490"/>
                  </a:lnTo>
                  <a:lnTo>
                    <a:pt x="339983" y="84401"/>
                  </a:lnTo>
                  <a:close/>
                </a:path>
                <a:path w="1318895" h="1073785">
                  <a:moveTo>
                    <a:pt x="478260" y="0"/>
                  </a:moveTo>
                  <a:lnTo>
                    <a:pt x="441426" y="0"/>
                  </a:lnTo>
                  <a:lnTo>
                    <a:pt x="371210" y="138490"/>
                  </a:lnTo>
                  <a:lnTo>
                    <a:pt x="408044" y="138490"/>
                  </a:lnTo>
                  <a:lnTo>
                    <a:pt x="425599" y="103868"/>
                  </a:lnTo>
                  <a:lnTo>
                    <a:pt x="530921" y="103868"/>
                  </a:lnTo>
                  <a:lnTo>
                    <a:pt x="515552" y="73555"/>
                  </a:lnTo>
                  <a:lnTo>
                    <a:pt x="440955" y="73555"/>
                  </a:lnTo>
                  <a:lnTo>
                    <a:pt x="459835" y="36335"/>
                  </a:lnTo>
                  <a:lnTo>
                    <a:pt x="496682" y="36335"/>
                  </a:lnTo>
                  <a:lnTo>
                    <a:pt x="478260" y="0"/>
                  </a:lnTo>
                  <a:close/>
                </a:path>
                <a:path w="1318895" h="1073785">
                  <a:moveTo>
                    <a:pt x="530921" y="103868"/>
                  </a:moveTo>
                  <a:lnTo>
                    <a:pt x="494085" y="103868"/>
                  </a:lnTo>
                  <a:lnTo>
                    <a:pt x="511640" y="138490"/>
                  </a:lnTo>
                  <a:lnTo>
                    <a:pt x="548474" y="138490"/>
                  </a:lnTo>
                  <a:lnTo>
                    <a:pt x="530921" y="103868"/>
                  </a:lnTo>
                  <a:close/>
                </a:path>
                <a:path w="1318895" h="1073785">
                  <a:moveTo>
                    <a:pt x="496682" y="36335"/>
                  </a:moveTo>
                  <a:lnTo>
                    <a:pt x="459835" y="36335"/>
                  </a:lnTo>
                  <a:lnTo>
                    <a:pt x="478717" y="73555"/>
                  </a:lnTo>
                  <a:lnTo>
                    <a:pt x="515552" y="73555"/>
                  </a:lnTo>
                  <a:lnTo>
                    <a:pt x="496682" y="36335"/>
                  </a:lnTo>
                  <a:close/>
                </a:path>
                <a:path w="1318895" h="1073785">
                  <a:moveTo>
                    <a:pt x="352086" y="30284"/>
                  </a:moveTo>
                  <a:lnTo>
                    <a:pt x="315365" y="30284"/>
                  </a:lnTo>
                  <a:lnTo>
                    <a:pt x="319277" y="34193"/>
                  </a:lnTo>
                  <a:lnTo>
                    <a:pt x="319334" y="50208"/>
                  </a:lnTo>
                  <a:lnTo>
                    <a:pt x="315439" y="54116"/>
                  </a:lnTo>
                  <a:lnTo>
                    <a:pt x="352786" y="54116"/>
                  </a:lnTo>
                  <a:lnTo>
                    <a:pt x="353899" y="45383"/>
                  </a:lnTo>
                  <a:lnTo>
                    <a:pt x="353842" y="39018"/>
                  </a:lnTo>
                  <a:lnTo>
                    <a:pt x="352086" y="30284"/>
                  </a:lnTo>
                  <a:close/>
                </a:path>
                <a:path w="1318895" h="1073785">
                  <a:moveTo>
                    <a:pt x="1176139" y="0"/>
                  </a:moveTo>
                  <a:lnTo>
                    <a:pt x="1063611" y="0"/>
                  </a:lnTo>
                  <a:lnTo>
                    <a:pt x="1063611" y="138490"/>
                  </a:lnTo>
                  <a:lnTo>
                    <a:pt x="1176139" y="138490"/>
                  </a:lnTo>
                  <a:lnTo>
                    <a:pt x="1176139" y="108205"/>
                  </a:lnTo>
                  <a:lnTo>
                    <a:pt x="1098219" y="108205"/>
                  </a:lnTo>
                  <a:lnTo>
                    <a:pt x="1098219" y="84401"/>
                  </a:lnTo>
                  <a:lnTo>
                    <a:pt x="1171831" y="84401"/>
                  </a:lnTo>
                  <a:lnTo>
                    <a:pt x="1171831" y="54088"/>
                  </a:lnTo>
                  <a:lnTo>
                    <a:pt x="1098219" y="54088"/>
                  </a:lnTo>
                  <a:lnTo>
                    <a:pt x="1098219" y="30284"/>
                  </a:lnTo>
                  <a:lnTo>
                    <a:pt x="1176139" y="30284"/>
                  </a:lnTo>
                  <a:lnTo>
                    <a:pt x="1176139" y="0"/>
                  </a:lnTo>
                  <a:close/>
                </a:path>
                <a:path w="1318895" h="1073785">
                  <a:moveTo>
                    <a:pt x="745474" y="103326"/>
                  </a:moveTo>
                  <a:lnTo>
                    <a:pt x="730305" y="129583"/>
                  </a:lnTo>
                  <a:lnTo>
                    <a:pt x="739420" y="133242"/>
                  </a:lnTo>
                  <a:lnTo>
                    <a:pt x="748967" y="135952"/>
                  </a:lnTo>
                  <a:lnTo>
                    <a:pt x="758902" y="137639"/>
                  </a:lnTo>
                  <a:lnTo>
                    <a:pt x="769181" y="138231"/>
                  </a:lnTo>
                  <a:lnTo>
                    <a:pt x="821043" y="138203"/>
                  </a:lnTo>
                  <a:lnTo>
                    <a:pt x="836188" y="135142"/>
                  </a:lnTo>
                  <a:lnTo>
                    <a:pt x="848538" y="126797"/>
                  </a:lnTo>
                  <a:lnTo>
                    <a:pt x="856855" y="114422"/>
                  </a:lnTo>
                  <a:lnTo>
                    <a:pt x="858152" y="107978"/>
                  </a:lnTo>
                  <a:lnTo>
                    <a:pt x="760788" y="107978"/>
                  </a:lnTo>
                  <a:lnTo>
                    <a:pt x="752784" y="106321"/>
                  </a:lnTo>
                  <a:lnTo>
                    <a:pt x="745474" y="103326"/>
                  </a:lnTo>
                  <a:close/>
                </a:path>
                <a:path w="1318895" h="1073785">
                  <a:moveTo>
                    <a:pt x="828449" y="0"/>
                  </a:moveTo>
                  <a:lnTo>
                    <a:pt x="769164" y="0"/>
                  </a:lnTo>
                  <a:lnTo>
                    <a:pt x="754014" y="3061"/>
                  </a:lnTo>
                  <a:lnTo>
                    <a:pt x="741665" y="11407"/>
                  </a:lnTo>
                  <a:lnTo>
                    <a:pt x="733351" y="23783"/>
                  </a:lnTo>
                  <a:lnTo>
                    <a:pt x="730305" y="38933"/>
                  </a:lnTo>
                  <a:lnTo>
                    <a:pt x="730305" y="45298"/>
                  </a:lnTo>
                  <a:lnTo>
                    <a:pt x="733351" y="60448"/>
                  </a:lnTo>
                  <a:lnTo>
                    <a:pt x="741665" y="72824"/>
                  </a:lnTo>
                  <a:lnTo>
                    <a:pt x="754014" y="81170"/>
                  </a:lnTo>
                  <a:lnTo>
                    <a:pt x="769164" y="84231"/>
                  </a:lnTo>
                  <a:lnTo>
                    <a:pt x="821500" y="84231"/>
                  </a:lnTo>
                  <a:lnTo>
                    <a:pt x="825409" y="88140"/>
                  </a:lnTo>
                  <a:lnTo>
                    <a:pt x="825409" y="104066"/>
                  </a:lnTo>
                  <a:lnTo>
                    <a:pt x="821500" y="107978"/>
                  </a:lnTo>
                  <a:lnTo>
                    <a:pt x="858152" y="107978"/>
                  </a:lnTo>
                  <a:lnTo>
                    <a:pt x="859903" y="99273"/>
                  </a:lnTo>
                  <a:lnTo>
                    <a:pt x="859903" y="92936"/>
                  </a:lnTo>
                  <a:lnTo>
                    <a:pt x="856855" y="77785"/>
                  </a:lnTo>
                  <a:lnTo>
                    <a:pt x="848538" y="65409"/>
                  </a:lnTo>
                  <a:lnTo>
                    <a:pt x="836188" y="57063"/>
                  </a:lnTo>
                  <a:lnTo>
                    <a:pt x="821043" y="54003"/>
                  </a:lnTo>
                  <a:lnTo>
                    <a:pt x="768694" y="54003"/>
                  </a:lnTo>
                  <a:lnTo>
                    <a:pt x="764799" y="50091"/>
                  </a:lnTo>
                  <a:lnTo>
                    <a:pt x="764799" y="34136"/>
                  </a:lnTo>
                  <a:lnTo>
                    <a:pt x="768694" y="30228"/>
                  </a:lnTo>
                  <a:lnTo>
                    <a:pt x="842620" y="30228"/>
                  </a:lnTo>
                  <a:lnTo>
                    <a:pt x="842620" y="2141"/>
                  </a:lnTo>
                  <a:lnTo>
                    <a:pt x="836156" y="714"/>
                  </a:lnTo>
                  <a:lnTo>
                    <a:pt x="828449" y="0"/>
                  </a:lnTo>
                  <a:close/>
                </a:path>
                <a:path w="1318895" h="1073785">
                  <a:moveTo>
                    <a:pt x="842620" y="30228"/>
                  </a:moveTo>
                  <a:lnTo>
                    <a:pt x="825338" y="30228"/>
                  </a:lnTo>
                  <a:lnTo>
                    <a:pt x="839682" y="31226"/>
                  </a:lnTo>
                  <a:lnTo>
                    <a:pt x="842620" y="32398"/>
                  </a:lnTo>
                  <a:lnTo>
                    <a:pt x="842620" y="30228"/>
                  </a:lnTo>
                  <a:close/>
                </a:path>
                <a:path w="1318895" h="1073785">
                  <a:moveTo>
                    <a:pt x="1318782" y="0"/>
                  </a:moveTo>
                  <a:lnTo>
                    <a:pt x="1215115" y="0"/>
                  </a:lnTo>
                  <a:lnTo>
                    <a:pt x="1215115" y="138490"/>
                  </a:lnTo>
                  <a:lnTo>
                    <a:pt x="1249751" y="138490"/>
                  </a:lnTo>
                  <a:lnTo>
                    <a:pt x="1249751" y="30313"/>
                  </a:lnTo>
                  <a:lnTo>
                    <a:pt x="1301287" y="30313"/>
                  </a:lnTo>
                  <a:lnTo>
                    <a:pt x="1318782" y="0"/>
                  </a:lnTo>
                  <a:close/>
                </a:path>
                <a:path w="1318895" h="1073785">
                  <a:moveTo>
                    <a:pt x="925093" y="0"/>
                  </a:moveTo>
                  <a:lnTo>
                    <a:pt x="886134" y="0"/>
                  </a:lnTo>
                  <a:lnTo>
                    <a:pt x="886134" y="138518"/>
                  </a:lnTo>
                  <a:lnTo>
                    <a:pt x="920742" y="138518"/>
                  </a:lnTo>
                  <a:lnTo>
                    <a:pt x="920742" y="47782"/>
                  </a:lnTo>
                  <a:lnTo>
                    <a:pt x="959299" y="47782"/>
                  </a:lnTo>
                  <a:lnTo>
                    <a:pt x="925093" y="0"/>
                  </a:lnTo>
                  <a:close/>
                </a:path>
                <a:path w="1318895" h="1073785">
                  <a:moveTo>
                    <a:pt x="959299" y="47782"/>
                  </a:moveTo>
                  <a:lnTo>
                    <a:pt x="920742" y="47782"/>
                  </a:lnTo>
                  <a:lnTo>
                    <a:pt x="985691" y="138490"/>
                  </a:lnTo>
                  <a:lnTo>
                    <a:pt x="1024650" y="138518"/>
                  </a:lnTo>
                  <a:lnTo>
                    <a:pt x="1024650" y="90709"/>
                  </a:lnTo>
                  <a:lnTo>
                    <a:pt x="990028" y="90709"/>
                  </a:lnTo>
                  <a:lnTo>
                    <a:pt x="959299" y="47782"/>
                  </a:lnTo>
                  <a:close/>
                </a:path>
                <a:path w="1318895" h="1073785">
                  <a:moveTo>
                    <a:pt x="1024650" y="116"/>
                  </a:moveTo>
                  <a:lnTo>
                    <a:pt x="990028" y="116"/>
                  </a:lnTo>
                  <a:lnTo>
                    <a:pt x="990028" y="90709"/>
                  </a:lnTo>
                  <a:lnTo>
                    <a:pt x="1024650" y="90709"/>
                  </a:lnTo>
                  <a:lnTo>
                    <a:pt x="1024650" y="116"/>
                  </a:lnTo>
                  <a:close/>
                </a:path>
                <a:path w="1318895" h="1073785">
                  <a:moveTo>
                    <a:pt x="193732" y="0"/>
                  </a:moveTo>
                  <a:lnTo>
                    <a:pt x="89666" y="0"/>
                  </a:lnTo>
                  <a:lnTo>
                    <a:pt x="107164" y="30313"/>
                  </a:lnTo>
                  <a:lnTo>
                    <a:pt x="159082" y="30313"/>
                  </a:lnTo>
                  <a:lnTo>
                    <a:pt x="159082" y="138490"/>
                  </a:lnTo>
                  <a:lnTo>
                    <a:pt x="193732" y="138490"/>
                  </a:lnTo>
                  <a:lnTo>
                    <a:pt x="193732" y="0"/>
                  </a:lnTo>
                  <a:close/>
                </a:path>
                <a:path w="1318895" h="1073785">
                  <a:moveTo>
                    <a:pt x="600421" y="0"/>
                  </a:moveTo>
                  <a:lnTo>
                    <a:pt x="561462" y="0"/>
                  </a:lnTo>
                  <a:lnTo>
                    <a:pt x="561462" y="138518"/>
                  </a:lnTo>
                  <a:lnTo>
                    <a:pt x="596070" y="138518"/>
                  </a:lnTo>
                  <a:lnTo>
                    <a:pt x="596070" y="47782"/>
                  </a:lnTo>
                  <a:lnTo>
                    <a:pt x="634626" y="47782"/>
                  </a:lnTo>
                  <a:lnTo>
                    <a:pt x="600421" y="0"/>
                  </a:lnTo>
                  <a:close/>
                </a:path>
                <a:path w="1318895" h="1073785">
                  <a:moveTo>
                    <a:pt x="634626" y="47782"/>
                  </a:moveTo>
                  <a:lnTo>
                    <a:pt x="596070" y="47782"/>
                  </a:lnTo>
                  <a:lnTo>
                    <a:pt x="661019" y="138490"/>
                  </a:lnTo>
                  <a:lnTo>
                    <a:pt x="699978" y="138518"/>
                  </a:lnTo>
                  <a:lnTo>
                    <a:pt x="699978" y="90709"/>
                  </a:lnTo>
                  <a:lnTo>
                    <a:pt x="665356" y="90709"/>
                  </a:lnTo>
                  <a:lnTo>
                    <a:pt x="634626" y="47782"/>
                  </a:lnTo>
                  <a:close/>
                </a:path>
                <a:path w="1318895" h="1073785">
                  <a:moveTo>
                    <a:pt x="699978" y="116"/>
                  </a:moveTo>
                  <a:lnTo>
                    <a:pt x="665356" y="116"/>
                  </a:lnTo>
                  <a:lnTo>
                    <a:pt x="665356" y="90709"/>
                  </a:lnTo>
                  <a:lnTo>
                    <a:pt x="699978" y="90709"/>
                  </a:lnTo>
                  <a:lnTo>
                    <a:pt x="699978" y="116"/>
                  </a:lnTo>
                  <a:close/>
                </a:path>
              </a:pathLst>
            </a:custGeom>
            <a:solidFill>
              <a:srgbClr val="E830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359909" y="1754502"/>
            <a:ext cx="3524250" cy="10052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6720">
              <a:lnSpc>
                <a:spcPct val="100000"/>
              </a:lnSpc>
              <a:spcBef>
                <a:spcPts val="135"/>
              </a:spcBef>
            </a:pPr>
            <a:r>
              <a:rPr sz="1750" b="1" dirty="0">
                <a:solidFill>
                  <a:srgbClr val="FFFFFF"/>
                </a:solidFill>
                <a:latin typeface="Apex Sans Extrabold"/>
                <a:cs typeface="Apex Sans Extrabold"/>
              </a:rPr>
              <a:t>CONTAINER</a:t>
            </a:r>
            <a:r>
              <a:rPr sz="1750" b="1" spc="60" dirty="0">
                <a:solidFill>
                  <a:srgbClr val="FFFFFF"/>
                </a:solidFill>
                <a:latin typeface="Apex Sans Extrabold"/>
                <a:cs typeface="Apex Sans Extrabold"/>
              </a:rPr>
              <a:t> </a:t>
            </a:r>
            <a:r>
              <a:rPr sz="1750" b="1" dirty="0">
                <a:solidFill>
                  <a:srgbClr val="FFFFFF"/>
                </a:solidFill>
                <a:latin typeface="Apex Sans Extrabold"/>
                <a:cs typeface="Apex Sans Extrabold"/>
              </a:rPr>
              <a:t>RECOVERY</a:t>
            </a:r>
            <a:r>
              <a:rPr sz="1750" b="1" spc="20" dirty="0">
                <a:solidFill>
                  <a:srgbClr val="FFFFFF"/>
                </a:solidFill>
                <a:latin typeface="Apex Sans Extrabold"/>
                <a:cs typeface="Apex Sans Extrabold"/>
              </a:rPr>
              <a:t> </a:t>
            </a:r>
            <a:r>
              <a:rPr sz="1750" b="1" spc="-20" dirty="0">
                <a:solidFill>
                  <a:srgbClr val="FFFFFF"/>
                </a:solidFill>
                <a:latin typeface="Apex Sans Extrabold"/>
                <a:cs typeface="Apex Sans Extrabold"/>
              </a:rPr>
              <a:t>PLAN</a:t>
            </a:r>
            <a:endParaRPr sz="1750" dirty="0">
              <a:latin typeface="Apex Sans Extrabold"/>
              <a:cs typeface="Apex Sans Extrabold"/>
            </a:endParaRPr>
          </a:p>
          <a:p>
            <a:pPr>
              <a:lnSpc>
                <a:spcPct val="100000"/>
              </a:lnSpc>
              <a:spcBef>
                <a:spcPts val="930"/>
              </a:spcBef>
            </a:pPr>
            <a:endParaRPr sz="1750" dirty="0">
              <a:latin typeface="Apex Sans Extrabold"/>
              <a:cs typeface="Apex Sans Extrabold"/>
            </a:endParaRPr>
          </a:p>
          <a:p>
            <a:pPr marL="12700">
              <a:lnSpc>
                <a:spcPct val="100000"/>
              </a:lnSpc>
            </a:pPr>
            <a:r>
              <a:rPr sz="2050" b="1" dirty="0">
                <a:solidFill>
                  <a:srgbClr val="FFFFFF"/>
                </a:solidFill>
                <a:latin typeface="Apex Sans Medium"/>
                <a:cs typeface="Apex Sans Medium"/>
              </a:rPr>
              <a:t>06H00 | 15 January </a:t>
            </a:r>
            <a:r>
              <a:rPr sz="2050" b="1" spc="-20" dirty="0">
                <a:solidFill>
                  <a:srgbClr val="FFFFFF"/>
                </a:solidFill>
                <a:latin typeface="Apex Sans Medium"/>
                <a:cs typeface="Apex Sans Medium"/>
              </a:rPr>
              <a:t>2024</a:t>
            </a:r>
            <a:endParaRPr sz="2050" dirty="0">
              <a:latin typeface="Apex Sans Medium"/>
              <a:cs typeface="Apex Sans Medium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6131" y="1491335"/>
            <a:ext cx="968928" cy="927133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4363180" y="7126339"/>
            <a:ext cx="2665095" cy="812800"/>
            <a:chOff x="4363180" y="7126339"/>
            <a:chExt cx="2665095" cy="812800"/>
          </a:xfrm>
        </p:grpSpPr>
        <p:sp>
          <p:nvSpPr>
            <p:cNvPr id="19" name="object 19"/>
            <p:cNvSpPr/>
            <p:nvPr/>
          </p:nvSpPr>
          <p:spPr>
            <a:xfrm>
              <a:off x="4363180" y="7126339"/>
              <a:ext cx="2665095" cy="664845"/>
            </a:xfrm>
            <a:custGeom>
              <a:avLst/>
              <a:gdLst/>
              <a:ahLst/>
              <a:cxnLst/>
              <a:rect l="l" t="t" r="r" b="b"/>
              <a:pathLst>
                <a:path w="2665095" h="664845">
                  <a:moveTo>
                    <a:pt x="2503477" y="0"/>
                  </a:moveTo>
                  <a:lnTo>
                    <a:pt x="161374" y="0"/>
                  </a:lnTo>
                  <a:lnTo>
                    <a:pt x="118474" y="5764"/>
                  </a:lnTo>
                  <a:lnTo>
                    <a:pt x="79925" y="22032"/>
                  </a:lnTo>
                  <a:lnTo>
                    <a:pt x="47265" y="47265"/>
                  </a:lnTo>
                  <a:lnTo>
                    <a:pt x="22032" y="79925"/>
                  </a:lnTo>
                  <a:lnTo>
                    <a:pt x="5764" y="118474"/>
                  </a:lnTo>
                  <a:lnTo>
                    <a:pt x="0" y="161374"/>
                  </a:lnTo>
                  <a:lnTo>
                    <a:pt x="0" y="503045"/>
                  </a:lnTo>
                  <a:lnTo>
                    <a:pt x="5764" y="545945"/>
                  </a:lnTo>
                  <a:lnTo>
                    <a:pt x="22032" y="584494"/>
                  </a:lnTo>
                  <a:lnTo>
                    <a:pt x="47265" y="617154"/>
                  </a:lnTo>
                  <a:lnTo>
                    <a:pt x="79925" y="642387"/>
                  </a:lnTo>
                  <a:lnTo>
                    <a:pt x="118474" y="658655"/>
                  </a:lnTo>
                  <a:lnTo>
                    <a:pt x="161374" y="664420"/>
                  </a:lnTo>
                  <a:lnTo>
                    <a:pt x="2503477" y="664420"/>
                  </a:lnTo>
                  <a:lnTo>
                    <a:pt x="2546376" y="658655"/>
                  </a:lnTo>
                  <a:lnTo>
                    <a:pt x="2584925" y="642387"/>
                  </a:lnTo>
                  <a:lnTo>
                    <a:pt x="2617585" y="617154"/>
                  </a:lnTo>
                  <a:lnTo>
                    <a:pt x="2642819" y="584494"/>
                  </a:lnTo>
                  <a:lnTo>
                    <a:pt x="2659087" y="545945"/>
                  </a:lnTo>
                  <a:lnTo>
                    <a:pt x="2664851" y="503045"/>
                  </a:lnTo>
                  <a:lnTo>
                    <a:pt x="2664851" y="161374"/>
                  </a:lnTo>
                  <a:lnTo>
                    <a:pt x="2659087" y="118474"/>
                  </a:lnTo>
                  <a:lnTo>
                    <a:pt x="2642819" y="79925"/>
                  </a:lnTo>
                  <a:lnTo>
                    <a:pt x="2617585" y="47265"/>
                  </a:lnTo>
                  <a:lnTo>
                    <a:pt x="2584925" y="22032"/>
                  </a:lnTo>
                  <a:lnTo>
                    <a:pt x="2546376" y="5764"/>
                  </a:lnTo>
                  <a:lnTo>
                    <a:pt x="2503477" y="0"/>
                  </a:lnTo>
                  <a:close/>
                </a:path>
              </a:pathLst>
            </a:custGeom>
            <a:solidFill>
              <a:srgbClr val="094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34741" y="7509260"/>
              <a:ext cx="1722120" cy="429895"/>
            </a:xfrm>
            <a:custGeom>
              <a:avLst/>
              <a:gdLst/>
              <a:ahLst/>
              <a:cxnLst/>
              <a:rect l="l" t="t" r="r" b="b"/>
              <a:pathLst>
                <a:path w="1722120" h="429895">
                  <a:moveTo>
                    <a:pt x="1560354" y="0"/>
                  </a:moveTo>
                  <a:lnTo>
                    <a:pt x="161374" y="0"/>
                  </a:lnTo>
                  <a:lnTo>
                    <a:pt x="118474" y="5764"/>
                  </a:lnTo>
                  <a:lnTo>
                    <a:pt x="79925" y="22032"/>
                  </a:lnTo>
                  <a:lnTo>
                    <a:pt x="47265" y="47265"/>
                  </a:lnTo>
                  <a:lnTo>
                    <a:pt x="22032" y="79925"/>
                  </a:lnTo>
                  <a:lnTo>
                    <a:pt x="5764" y="118474"/>
                  </a:lnTo>
                  <a:lnTo>
                    <a:pt x="0" y="161374"/>
                  </a:lnTo>
                  <a:lnTo>
                    <a:pt x="0" y="267900"/>
                  </a:lnTo>
                  <a:lnTo>
                    <a:pt x="5764" y="310800"/>
                  </a:lnTo>
                  <a:lnTo>
                    <a:pt x="22032" y="349349"/>
                  </a:lnTo>
                  <a:lnTo>
                    <a:pt x="47265" y="382009"/>
                  </a:lnTo>
                  <a:lnTo>
                    <a:pt x="79925" y="407242"/>
                  </a:lnTo>
                  <a:lnTo>
                    <a:pt x="118474" y="423510"/>
                  </a:lnTo>
                  <a:lnTo>
                    <a:pt x="161374" y="429275"/>
                  </a:lnTo>
                  <a:lnTo>
                    <a:pt x="1560354" y="429275"/>
                  </a:lnTo>
                  <a:lnTo>
                    <a:pt x="1603254" y="423510"/>
                  </a:lnTo>
                  <a:lnTo>
                    <a:pt x="1641803" y="407242"/>
                  </a:lnTo>
                  <a:lnTo>
                    <a:pt x="1674463" y="382009"/>
                  </a:lnTo>
                  <a:lnTo>
                    <a:pt x="1699697" y="349349"/>
                  </a:lnTo>
                  <a:lnTo>
                    <a:pt x="1715965" y="310800"/>
                  </a:lnTo>
                  <a:lnTo>
                    <a:pt x="1721729" y="267900"/>
                  </a:lnTo>
                  <a:lnTo>
                    <a:pt x="1721729" y="161374"/>
                  </a:lnTo>
                  <a:lnTo>
                    <a:pt x="1715965" y="118474"/>
                  </a:lnTo>
                  <a:lnTo>
                    <a:pt x="1699697" y="79925"/>
                  </a:lnTo>
                  <a:lnTo>
                    <a:pt x="1674463" y="47265"/>
                  </a:lnTo>
                  <a:lnTo>
                    <a:pt x="1641803" y="22032"/>
                  </a:lnTo>
                  <a:lnTo>
                    <a:pt x="1603254" y="5764"/>
                  </a:lnTo>
                  <a:lnTo>
                    <a:pt x="1560354" y="0"/>
                  </a:lnTo>
                  <a:close/>
                </a:path>
              </a:pathLst>
            </a:custGeom>
            <a:solidFill>
              <a:srgbClr val="E830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638512" y="7100685"/>
            <a:ext cx="2120900" cy="84328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600" b="1" dirty="0">
                <a:solidFill>
                  <a:srgbClr val="FFFFFF"/>
                </a:solidFill>
                <a:latin typeface="Apex Sans Bold"/>
                <a:cs typeface="Apex Sans Bold"/>
              </a:rPr>
              <a:t>VESSEL</a:t>
            </a:r>
            <a:r>
              <a:rPr sz="1600" b="1" spc="-5" dirty="0">
                <a:solidFill>
                  <a:srgbClr val="FFFFFF"/>
                </a:solidFill>
                <a:latin typeface="Apex Sans Bold"/>
                <a:cs typeface="Apex Sans Bold"/>
              </a:rPr>
              <a:t> </a:t>
            </a:r>
            <a:r>
              <a:rPr sz="1600" b="1" spc="-60" dirty="0">
                <a:solidFill>
                  <a:srgbClr val="FFFFFF"/>
                </a:solidFill>
                <a:latin typeface="Apex Sans Bold"/>
                <a:cs typeface="Apex Sans Bold"/>
              </a:rPr>
              <a:t>STATUS</a:t>
            </a:r>
            <a:r>
              <a:rPr sz="1600" b="1" spc="-5" dirty="0">
                <a:solidFill>
                  <a:srgbClr val="FFFFFF"/>
                </a:solidFill>
                <a:latin typeface="Apex Sans Bold"/>
                <a:cs typeface="Apex Sans Bold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pex Sans Bold"/>
                <a:cs typeface="Apex Sans Bold"/>
              </a:rPr>
              <a:t>AS </a:t>
            </a:r>
            <a:r>
              <a:rPr sz="1600" b="1" spc="-25" dirty="0">
                <a:solidFill>
                  <a:srgbClr val="FFFFFF"/>
                </a:solidFill>
                <a:latin typeface="Apex Sans Bold"/>
                <a:cs typeface="Apex Sans Bold"/>
              </a:rPr>
              <a:t>AT</a:t>
            </a:r>
            <a:endParaRPr sz="1600">
              <a:latin typeface="Apex Sans Bold"/>
              <a:cs typeface="Apex Sans Bold"/>
            </a:endParaRPr>
          </a:p>
          <a:p>
            <a:pPr algn="ctr">
              <a:lnSpc>
                <a:spcPts val="1570"/>
              </a:lnSpc>
              <a:spcBef>
                <a:spcPts val="635"/>
              </a:spcBef>
            </a:pPr>
            <a:r>
              <a:rPr sz="1350" b="1" spc="-10" dirty="0">
                <a:solidFill>
                  <a:srgbClr val="FFFFFF"/>
                </a:solidFill>
                <a:latin typeface="Apex Sans Bold"/>
                <a:cs typeface="Apex Sans Bold"/>
              </a:rPr>
              <a:t>06H00</a:t>
            </a:r>
            <a:endParaRPr sz="1350">
              <a:latin typeface="Apex Sans Bold"/>
              <a:cs typeface="Apex Sans Bold"/>
            </a:endParaRPr>
          </a:p>
          <a:p>
            <a:pPr algn="ctr">
              <a:lnSpc>
                <a:spcPts val="1570"/>
              </a:lnSpc>
            </a:pPr>
            <a:r>
              <a:rPr sz="1350" b="1" spc="-10" dirty="0">
                <a:solidFill>
                  <a:srgbClr val="FFFFFF"/>
                </a:solidFill>
                <a:latin typeface="Apex Sans Bold"/>
                <a:cs typeface="Apex Sans Bold"/>
              </a:rPr>
              <a:t>15/01/2024</a:t>
            </a:r>
            <a:endParaRPr sz="1350">
              <a:latin typeface="Apex Sans Bold"/>
              <a:cs typeface="Apex Sans Bold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31154" y="8095077"/>
          <a:ext cx="10334624" cy="6632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0010">
                <a:tc rowSpan="2"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750" b="1" spc="-20" dirty="0">
                          <a:latin typeface="Apex Sans Bold"/>
                          <a:cs typeface="Apex Sans Bold"/>
                        </a:rPr>
                        <a:t>PORT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68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BERTH</a:t>
                      </a:r>
                      <a:r>
                        <a:rPr sz="1750" b="1" spc="-5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CAPACITY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68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4659" marR="114935" indent="-170180">
                        <a:lnSpc>
                          <a:spcPct val="101200"/>
                        </a:lnSpc>
                        <a:spcBef>
                          <a:spcPts val="515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VESSEL</a:t>
                      </a:r>
                      <a:r>
                        <a:rPr sz="1750" b="1" spc="-10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25" dirty="0">
                          <a:latin typeface="Apex Sans Bold"/>
                          <a:cs typeface="Apex Sans Bold"/>
                        </a:rPr>
                        <a:t>ON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BERTH TODAY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6540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612775" marR="503555" indent="36195">
                        <a:lnSpc>
                          <a:spcPct val="101200"/>
                        </a:lnSpc>
                        <a:spcBef>
                          <a:spcPts val="695"/>
                        </a:spcBef>
                      </a:pP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VOLUME HANDLED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8826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1915" marR="57150" indent="97155">
                        <a:lnSpc>
                          <a:spcPct val="101200"/>
                        </a:lnSpc>
                        <a:spcBef>
                          <a:spcPts val="515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Total</a:t>
                      </a:r>
                      <a:r>
                        <a:rPr sz="1750" b="1" spc="-4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Container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Vessels</a:t>
                      </a:r>
                      <a:r>
                        <a:rPr sz="1750" b="1" spc="-4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@Anchor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6540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5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8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8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540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R="691515" algn="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Actual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92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540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16510" marR="46990">
                        <a:lnSpc>
                          <a:spcPct val="101200"/>
                        </a:lnSpc>
                        <a:spcBef>
                          <a:spcPts val="400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Durban</a:t>
                      </a:r>
                      <a:r>
                        <a:rPr sz="1750" b="1" spc="-7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Container</a:t>
                      </a:r>
                      <a:r>
                        <a:rPr sz="1750" b="1" spc="-8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Terminal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PIER</a:t>
                      </a:r>
                      <a:r>
                        <a:rPr sz="1750" b="1" spc="-7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508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20" dirty="0">
                          <a:latin typeface="Apex Sans Bold"/>
                          <a:cs typeface="Apex Sans Bold"/>
                        </a:rPr>
                        <a:t>1875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9475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16510" marR="46355">
                        <a:lnSpc>
                          <a:spcPct val="101200"/>
                        </a:lnSpc>
                        <a:spcBef>
                          <a:spcPts val="400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Durban</a:t>
                      </a:r>
                      <a:r>
                        <a:rPr sz="1750" b="1" spc="-7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Container</a:t>
                      </a:r>
                      <a:r>
                        <a:rPr sz="1750" b="1" spc="-8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Terminal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PIER</a:t>
                      </a:r>
                      <a:r>
                        <a:rPr sz="1750" b="1" spc="-7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508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4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4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20" dirty="0">
                          <a:latin typeface="Apex Sans Bold"/>
                          <a:cs typeface="Apex Sans Bold"/>
                        </a:rPr>
                        <a:t>3245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9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Durban</a:t>
                      </a:r>
                      <a:r>
                        <a:rPr sz="1750" b="1" spc="-5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Point</a:t>
                      </a:r>
                      <a:r>
                        <a:rPr sz="1750" b="1" spc="-7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Terminal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25" dirty="0">
                          <a:latin typeface="Apex Sans Bold"/>
                          <a:cs typeface="Apex Sans Bold"/>
                        </a:rPr>
                        <a:t>650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8840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16510" marR="287655">
                        <a:lnSpc>
                          <a:spcPct val="101200"/>
                        </a:lnSpc>
                        <a:spcBef>
                          <a:spcPts val="400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Port</a:t>
                      </a:r>
                      <a:r>
                        <a:rPr sz="1750" b="1" spc="-9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Elizabeth</a:t>
                      </a:r>
                      <a:r>
                        <a:rPr sz="1750" b="1" spc="-3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Container Terminal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508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25" dirty="0">
                          <a:latin typeface="Apex Sans Bold"/>
                          <a:cs typeface="Apex Sans Bold"/>
                        </a:rPr>
                        <a:t>365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8840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Ngqura</a:t>
                      </a:r>
                      <a:r>
                        <a:rPr sz="1750" b="1" spc="-7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Container</a:t>
                      </a:r>
                      <a:r>
                        <a:rPr sz="1750" b="1" spc="-6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Terminal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20" dirty="0">
                          <a:latin typeface="Apex Sans Bold"/>
                          <a:cs typeface="Apex Sans Bold"/>
                        </a:rPr>
                        <a:t>1244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8840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0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17145" marR="642620">
                        <a:lnSpc>
                          <a:spcPct val="101200"/>
                        </a:lnSpc>
                        <a:spcBef>
                          <a:spcPts val="400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Cape</a:t>
                      </a:r>
                      <a:r>
                        <a:rPr sz="1750" b="1" spc="-3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Town</a:t>
                      </a:r>
                      <a:r>
                        <a:rPr sz="1750" b="1" spc="-2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Container Terminal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508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0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20" dirty="0">
                          <a:latin typeface="Apex Sans Bold"/>
                          <a:cs typeface="Apex Sans Bold"/>
                        </a:rPr>
                        <a:t>1943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8840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85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15875" marR="259079" indent="635">
                        <a:lnSpc>
                          <a:spcPct val="101299"/>
                        </a:lnSpc>
                        <a:spcBef>
                          <a:spcPts val="400"/>
                        </a:spcBef>
                      </a:pPr>
                      <a:r>
                        <a:rPr sz="1750" b="1" dirty="0">
                          <a:latin typeface="Apex Sans Bold"/>
                          <a:cs typeface="Apex Sans Bold"/>
                        </a:rPr>
                        <a:t>Cape</a:t>
                      </a:r>
                      <a:r>
                        <a:rPr sz="1750" b="1" spc="-1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Town</a:t>
                      </a:r>
                      <a:r>
                        <a:rPr sz="1750" b="1" spc="-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750" b="1" dirty="0">
                          <a:latin typeface="Apex Sans Bold"/>
                          <a:cs typeface="Apex Sans Bold"/>
                        </a:rPr>
                        <a:t>Multi-</a:t>
                      </a:r>
                      <a:r>
                        <a:rPr sz="1750" b="1" spc="-85" dirty="0">
                          <a:latin typeface="Apex Sans Bold"/>
                          <a:cs typeface="Apex Sans Bold"/>
                        </a:rPr>
                        <a:t>Purpose </a:t>
                      </a:r>
                      <a:r>
                        <a:rPr sz="1750" b="1" spc="-10" dirty="0">
                          <a:latin typeface="Apex Sans Bold"/>
                          <a:cs typeface="Apex Sans Bold"/>
                        </a:rPr>
                        <a:t>Terminal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508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4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92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92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750" b="1" spc="-25" dirty="0">
                          <a:latin typeface="Apex Sans Bold"/>
                          <a:cs typeface="Apex Sans Bold"/>
                        </a:rPr>
                        <a:t>668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92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0110" algn="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7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750">
                        <a:latin typeface="Apex Sans Bold"/>
                        <a:cs typeface="Apex Sans Bold"/>
                      </a:endParaRPr>
                    </a:p>
                  </a:txBody>
                  <a:tcPr marL="0" marR="0" marT="1892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3" name="object 23"/>
          <p:cNvGrpSpPr/>
          <p:nvPr/>
        </p:nvGrpSpPr>
        <p:grpSpPr>
          <a:xfrm>
            <a:off x="1831234" y="16110701"/>
            <a:ext cx="7806055" cy="3205480"/>
            <a:chOff x="1831234" y="16110701"/>
            <a:chExt cx="7806055" cy="3205480"/>
          </a:xfrm>
        </p:grpSpPr>
        <p:sp>
          <p:nvSpPr>
            <p:cNvPr id="24" name="object 24"/>
            <p:cNvSpPr/>
            <p:nvPr/>
          </p:nvSpPr>
          <p:spPr>
            <a:xfrm>
              <a:off x="1836631" y="16116099"/>
              <a:ext cx="7795259" cy="0"/>
            </a:xfrm>
            <a:custGeom>
              <a:avLst/>
              <a:gdLst/>
              <a:ahLst/>
              <a:cxnLst/>
              <a:rect l="l" t="t" r="r" b="b"/>
              <a:pathLst>
                <a:path w="7795259">
                  <a:moveTo>
                    <a:pt x="0" y="0"/>
                  </a:moveTo>
                  <a:lnTo>
                    <a:pt x="7795219" y="0"/>
                  </a:lnTo>
                </a:path>
              </a:pathLst>
            </a:custGeom>
            <a:ln w="1067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36631" y="16515679"/>
              <a:ext cx="7795259" cy="0"/>
            </a:xfrm>
            <a:custGeom>
              <a:avLst/>
              <a:gdLst/>
              <a:ahLst/>
              <a:cxnLst/>
              <a:rect l="l" t="t" r="r" b="b"/>
              <a:pathLst>
                <a:path w="7795259">
                  <a:moveTo>
                    <a:pt x="0" y="0"/>
                  </a:moveTo>
                  <a:lnTo>
                    <a:pt x="893078" y="0"/>
                  </a:lnTo>
                </a:path>
                <a:path w="7795259">
                  <a:moveTo>
                    <a:pt x="1707606" y="0"/>
                  </a:moveTo>
                  <a:lnTo>
                    <a:pt x="7795219" y="0"/>
                  </a:lnTo>
                </a:path>
              </a:pathLst>
            </a:custGeom>
            <a:ln w="1067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36631" y="16915257"/>
              <a:ext cx="7795259" cy="801370"/>
            </a:xfrm>
            <a:custGeom>
              <a:avLst/>
              <a:gdLst/>
              <a:ahLst/>
              <a:cxnLst/>
              <a:rect l="l" t="t" r="r" b="b"/>
              <a:pathLst>
                <a:path w="7795259" h="801369">
                  <a:moveTo>
                    <a:pt x="0" y="0"/>
                  </a:moveTo>
                  <a:lnTo>
                    <a:pt x="893078" y="0"/>
                  </a:lnTo>
                </a:path>
                <a:path w="7795259" h="801369">
                  <a:moveTo>
                    <a:pt x="1707606" y="0"/>
                  </a:moveTo>
                  <a:lnTo>
                    <a:pt x="7795219" y="0"/>
                  </a:lnTo>
                </a:path>
                <a:path w="7795259" h="801369">
                  <a:moveTo>
                    <a:pt x="0" y="401290"/>
                  </a:moveTo>
                  <a:lnTo>
                    <a:pt x="893078" y="401290"/>
                  </a:lnTo>
                </a:path>
                <a:path w="7795259" h="801369">
                  <a:moveTo>
                    <a:pt x="1707606" y="401290"/>
                  </a:moveTo>
                  <a:lnTo>
                    <a:pt x="7795219" y="401290"/>
                  </a:lnTo>
                </a:path>
                <a:path w="7795259" h="801369">
                  <a:moveTo>
                    <a:pt x="0" y="800868"/>
                  </a:moveTo>
                  <a:lnTo>
                    <a:pt x="893078" y="800868"/>
                  </a:lnTo>
                </a:path>
                <a:path w="7795259" h="801369">
                  <a:moveTo>
                    <a:pt x="1707606" y="800868"/>
                  </a:moveTo>
                  <a:lnTo>
                    <a:pt x="7795219" y="800868"/>
                  </a:lnTo>
                </a:path>
              </a:pathLst>
            </a:custGeom>
            <a:ln w="1067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36631" y="18515285"/>
              <a:ext cx="893444" cy="400050"/>
            </a:xfrm>
            <a:custGeom>
              <a:avLst/>
              <a:gdLst/>
              <a:ahLst/>
              <a:cxnLst/>
              <a:rect l="l" t="t" r="r" b="b"/>
              <a:pathLst>
                <a:path w="893444" h="400050">
                  <a:moveTo>
                    <a:pt x="0" y="0"/>
                  </a:moveTo>
                  <a:lnTo>
                    <a:pt x="893078" y="0"/>
                  </a:lnTo>
                </a:path>
                <a:path w="893444" h="400050">
                  <a:moveTo>
                    <a:pt x="0" y="399577"/>
                  </a:moveTo>
                  <a:lnTo>
                    <a:pt x="893078" y="399577"/>
                  </a:lnTo>
                </a:path>
              </a:pathLst>
            </a:custGeom>
            <a:ln w="1067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29710" y="16323102"/>
              <a:ext cx="814705" cy="2993390"/>
            </a:xfrm>
            <a:custGeom>
              <a:avLst/>
              <a:gdLst/>
              <a:ahLst/>
              <a:cxnLst/>
              <a:rect l="l" t="t" r="r" b="b"/>
              <a:pathLst>
                <a:path w="814704" h="2993390">
                  <a:moveTo>
                    <a:pt x="814528" y="0"/>
                  </a:moveTo>
                  <a:lnTo>
                    <a:pt x="0" y="0"/>
                  </a:lnTo>
                  <a:lnTo>
                    <a:pt x="0" y="2993052"/>
                  </a:lnTo>
                  <a:lnTo>
                    <a:pt x="814528" y="2993052"/>
                  </a:lnTo>
                  <a:lnTo>
                    <a:pt x="81452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7924244" y="18334150"/>
            <a:ext cx="1708150" cy="979169"/>
            <a:chOff x="7924244" y="18334150"/>
            <a:chExt cx="1708150" cy="979169"/>
          </a:xfrm>
        </p:grpSpPr>
        <p:sp>
          <p:nvSpPr>
            <p:cNvPr id="30" name="object 30"/>
            <p:cNvSpPr/>
            <p:nvPr/>
          </p:nvSpPr>
          <p:spPr>
            <a:xfrm>
              <a:off x="8738773" y="18515285"/>
              <a:ext cx="893444" cy="400050"/>
            </a:xfrm>
            <a:custGeom>
              <a:avLst/>
              <a:gdLst/>
              <a:ahLst/>
              <a:cxnLst/>
              <a:rect l="l" t="t" r="r" b="b"/>
              <a:pathLst>
                <a:path w="893445" h="400050">
                  <a:moveTo>
                    <a:pt x="0" y="0"/>
                  </a:moveTo>
                  <a:lnTo>
                    <a:pt x="893078" y="0"/>
                  </a:lnTo>
                </a:path>
                <a:path w="893445" h="400050">
                  <a:moveTo>
                    <a:pt x="0" y="399577"/>
                  </a:moveTo>
                  <a:lnTo>
                    <a:pt x="893078" y="399577"/>
                  </a:lnTo>
                </a:path>
              </a:pathLst>
            </a:custGeom>
            <a:ln w="1067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924244" y="18334150"/>
              <a:ext cx="814705" cy="979169"/>
            </a:xfrm>
            <a:custGeom>
              <a:avLst/>
              <a:gdLst/>
              <a:ahLst/>
              <a:cxnLst/>
              <a:rect l="l" t="t" r="r" b="b"/>
              <a:pathLst>
                <a:path w="814704" h="979169">
                  <a:moveTo>
                    <a:pt x="814528" y="0"/>
                  </a:moveTo>
                  <a:lnTo>
                    <a:pt x="0" y="0"/>
                  </a:lnTo>
                  <a:lnTo>
                    <a:pt x="0" y="979167"/>
                  </a:lnTo>
                  <a:lnTo>
                    <a:pt x="814528" y="979167"/>
                  </a:lnTo>
                  <a:lnTo>
                    <a:pt x="81452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053064" y="16116163"/>
            <a:ext cx="16573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solidFill>
                  <a:srgbClr val="404040"/>
                </a:solidFill>
                <a:latin typeface="Tahoma"/>
                <a:cs typeface="Tahoma"/>
              </a:rPr>
              <a:t>37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99252" y="17850874"/>
            <a:ext cx="16573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solidFill>
                  <a:srgbClr val="404040"/>
                </a:solidFill>
                <a:latin typeface="Tahoma"/>
                <a:cs typeface="Tahoma"/>
              </a:rPr>
              <a:t>15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836631" y="18110368"/>
          <a:ext cx="7793988" cy="119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41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25" dirty="0">
                          <a:solidFill>
                            <a:srgbClr val="404040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5875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3136973" y="16583130"/>
            <a:ext cx="5194935" cy="1520190"/>
          </a:xfrm>
          <a:custGeom>
            <a:avLst/>
            <a:gdLst/>
            <a:ahLst/>
            <a:cxnLst/>
            <a:rect l="l" t="t" r="r" b="b"/>
            <a:pathLst>
              <a:path w="5194934" h="1520190">
                <a:moveTo>
                  <a:pt x="0" y="0"/>
                </a:moveTo>
                <a:lnTo>
                  <a:pt x="5194537" y="1519770"/>
                </a:lnTo>
              </a:path>
            </a:pathLst>
          </a:custGeom>
          <a:ln w="21344">
            <a:solidFill>
              <a:srgbClr val="D32E1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64571" y="18019194"/>
            <a:ext cx="165735" cy="1379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15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10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Tahoma"/>
              <a:cs typeface="Tahoma"/>
            </a:endParaRPr>
          </a:p>
          <a:p>
            <a:pPr marL="82550">
              <a:lnSpc>
                <a:spcPct val="100000"/>
              </a:lnSpc>
            </a:pPr>
            <a:r>
              <a:rPr sz="1000" spc="-50" dirty="0">
                <a:solidFill>
                  <a:srgbClr val="595959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Tahoma"/>
              <a:cs typeface="Tahoma"/>
            </a:endParaRPr>
          </a:p>
          <a:p>
            <a:pPr marL="82550">
              <a:lnSpc>
                <a:spcPct val="100000"/>
              </a:lnSpc>
            </a:pPr>
            <a:r>
              <a:rPr sz="1000" spc="-50" dirty="0">
                <a:solidFill>
                  <a:srgbClr val="595959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64571" y="16419596"/>
            <a:ext cx="165735" cy="1379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35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25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20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64571" y="16019633"/>
            <a:ext cx="16573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40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27728" y="19388266"/>
            <a:ext cx="61658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95959"/>
                </a:solidFill>
                <a:latin typeface="Tahoma"/>
                <a:cs typeface="Tahoma"/>
              </a:rPr>
              <a:t>27-</a:t>
            </a:r>
            <a:r>
              <a:rPr sz="1000" dirty="0">
                <a:solidFill>
                  <a:srgbClr val="595959"/>
                </a:solidFill>
                <a:latin typeface="Tahoma"/>
                <a:cs typeface="Tahoma"/>
              </a:rPr>
              <a:t>Nov-</a:t>
            </a: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23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28196" y="19388266"/>
            <a:ext cx="589280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95959"/>
                </a:solidFill>
                <a:latin typeface="Tahoma"/>
                <a:cs typeface="Tahoma"/>
              </a:rPr>
              <a:t>15-</a:t>
            </a:r>
            <a:r>
              <a:rPr sz="1000" dirty="0">
                <a:solidFill>
                  <a:srgbClr val="595959"/>
                </a:solidFill>
                <a:latin typeface="Tahoma"/>
                <a:cs typeface="Tahoma"/>
              </a:rPr>
              <a:t>Jan-</a:t>
            </a:r>
            <a:r>
              <a:rPr sz="1000" spc="-25" dirty="0">
                <a:solidFill>
                  <a:srgbClr val="595959"/>
                </a:solidFill>
                <a:latin typeface="Tahoma"/>
                <a:cs typeface="Tahoma"/>
              </a:rPr>
              <a:t>24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38652" y="19388266"/>
            <a:ext cx="58737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95959"/>
                </a:solidFill>
                <a:latin typeface="Tahoma"/>
                <a:cs typeface="Tahoma"/>
              </a:rPr>
              <a:t>Reduction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40587" y="15272880"/>
            <a:ext cx="7132320" cy="2305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25" dirty="0">
                <a:solidFill>
                  <a:srgbClr val="595959"/>
                </a:solidFill>
                <a:latin typeface="Tahoma"/>
                <a:cs typeface="Tahoma"/>
              </a:rPr>
              <a:t>Total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Number</a:t>
            </a:r>
            <a:r>
              <a:rPr sz="1350" spc="-5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of</a:t>
            </a:r>
            <a:r>
              <a:rPr sz="1350" spc="35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All</a:t>
            </a:r>
            <a:r>
              <a:rPr sz="1350" spc="-4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Ports</a:t>
            </a:r>
            <a:r>
              <a:rPr sz="1350" spc="-3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Container</a:t>
            </a:r>
            <a:r>
              <a:rPr sz="1350" spc="-4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spc="-10" dirty="0">
                <a:solidFill>
                  <a:srgbClr val="595959"/>
                </a:solidFill>
                <a:latin typeface="Tahoma"/>
                <a:cs typeface="Tahoma"/>
              </a:rPr>
              <a:t>Vessels</a:t>
            </a:r>
            <a:r>
              <a:rPr sz="1350" spc="-6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spc="-10" dirty="0">
                <a:solidFill>
                  <a:srgbClr val="595959"/>
                </a:solidFill>
                <a:latin typeface="Tahoma"/>
                <a:cs typeface="Tahoma"/>
              </a:rPr>
              <a:t>@Anchorage</a:t>
            </a:r>
            <a:r>
              <a:rPr sz="1350" spc="-3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as</a:t>
            </a:r>
            <a:r>
              <a:rPr sz="1350" spc="-3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27th</a:t>
            </a:r>
            <a:r>
              <a:rPr sz="1350" spc="-6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spc="-10" dirty="0">
                <a:solidFill>
                  <a:srgbClr val="595959"/>
                </a:solidFill>
                <a:latin typeface="Tahoma"/>
                <a:cs typeface="Tahoma"/>
              </a:rPr>
              <a:t>November</a:t>
            </a:r>
            <a:r>
              <a:rPr sz="1350" spc="-4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and</a:t>
            </a:r>
            <a:r>
              <a:rPr sz="1350" spc="-3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dirty="0">
                <a:solidFill>
                  <a:srgbClr val="595959"/>
                </a:solidFill>
                <a:latin typeface="Tahoma"/>
                <a:cs typeface="Tahoma"/>
              </a:rPr>
              <a:t>15th</a:t>
            </a:r>
            <a:r>
              <a:rPr sz="1350" spc="-3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350" spc="-10" dirty="0">
                <a:solidFill>
                  <a:srgbClr val="595959"/>
                </a:solidFill>
                <a:latin typeface="Tahoma"/>
                <a:cs typeface="Tahoma"/>
              </a:rPr>
              <a:t>January</a:t>
            </a:r>
            <a:endParaRPr sz="13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Apex New Book</vt:lpstr>
      <vt:lpstr>Apex Sans Bold</vt:lpstr>
      <vt:lpstr>Apex Sans Extrabold</vt:lpstr>
      <vt:lpstr>Apex Sans Medium</vt:lpstr>
      <vt:lpstr>Calibri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15 January</dc:title>
  <cp:lastModifiedBy>Zoyisile Njikelana   TNPA HQ</cp:lastModifiedBy>
  <cp:revision>1</cp:revision>
  <dcterms:created xsi:type="dcterms:W3CDTF">2024-01-15T10:44:10Z</dcterms:created>
  <dcterms:modified xsi:type="dcterms:W3CDTF">2024-01-15T10:44:28Z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2024-01-15T00:00:00Z</vt:filetime>
  </property>
  <property fmtid="{D5CDD505-2E9C-101B-9397-08002B2CF9AE}" pid="3" name="Creator">
    <vt:lpwstr>Adobe Illustrator 28.1 (Windows)</vt:lpwstr>
  </property>
  <property fmtid="{D5CDD505-2E9C-101B-9397-08002B2CF9AE}" pid="4" name="LastSaved">
    <vt:filetime>2024-01-15T00:00:00Z</vt:filetime>
  </property>
  <property fmtid="{D5CDD505-2E9C-101B-9397-08002B2CF9AE}" pid="5" name="Producer">
    <vt:lpwstr>Adobe PDF library 17.00</vt:lpwstr>
  </property>
</Properties>
</file>