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Lst>
  <p:notesMasterIdLst>
    <p:notesMasterId r:id="rId21"/>
  </p:notesMasterIdLst>
  <p:sldIdLst>
    <p:sldId id="2147375706" r:id="rId3"/>
    <p:sldId id="2147375705" r:id="rId4"/>
    <p:sldId id="2147375707" r:id="rId5"/>
    <p:sldId id="2147375757" r:id="rId6"/>
    <p:sldId id="2147375718" r:id="rId7"/>
    <p:sldId id="2147375719" r:id="rId8"/>
    <p:sldId id="2147375725" r:id="rId9"/>
    <p:sldId id="2147375727" r:id="rId10"/>
    <p:sldId id="2147375722" r:id="rId11"/>
    <p:sldId id="2147375728" r:id="rId12"/>
    <p:sldId id="2147375758" r:id="rId13"/>
    <p:sldId id="2147375709" r:id="rId14"/>
    <p:sldId id="2147375710" r:id="rId15"/>
    <p:sldId id="2147375759" r:id="rId16"/>
    <p:sldId id="2147375721" r:id="rId17"/>
    <p:sldId id="2147375726" r:id="rId18"/>
    <p:sldId id="2147375729" r:id="rId19"/>
    <p:sldId id="148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4A66AC"/>
    <a:srgbClr val="FFA500"/>
    <a:srgbClr val="CC5500"/>
    <a:srgbClr val="EE4E34"/>
    <a:srgbClr val="964B00"/>
    <a:srgbClr val="93C359"/>
    <a:srgbClr val="E3B448"/>
    <a:srgbClr val="3A6B35"/>
    <a:srgbClr val="CBD1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ques Q De Vos" userId="5c4478b9-cea5-4080-8713-f0e118f0f339" providerId="ADAL" clId="{29189350-A9AB-43EA-9D77-D9BA2B79CB91}"/>
    <pc:docChg chg="custSel modSld">
      <pc:chgData name="Jacques Q De Vos" userId="5c4478b9-cea5-4080-8713-f0e118f0f339" providerId="ADAL" clId="{29189350-A9AB-43EA-9D77-D9BA2B79CB91}" dt="2023-08-11T10:01:17.481" v="231" actId="20577"/>
      <pc:docMkLst>
        <pc:docMk/>
      </pc:docMkLst>
      <pc:sldChg chg="modSp mod">
        <pc:chgData name="Jacques Q De Vos" userId="5c4478b9-cea5-4080-8713-f0e118f0f339" providerId="ADAL" clId="{29189350-A9AB-43EA-9D77-D9BA2B79CB91}" dt="2023-08-11T09:57:02.218" v="198" actId="27636"/>
        <pc:sldMkLst>
          <pc:docMk/>
          <pc:sldMk cId="259111987" sldId="2147375706"/>
        </pc:sldMkLst>
        <pc:spChg chg="mod">
          <ac:chgData name="Jacques Q De Vos" userId="5c4478b9-cea5-4080-8713-f0e118f0f339" providerId="ADAL" clId="{29189350-A9AB-43EA-9D77-D9BA2B79CB91}" dt="2023-08-11T09:57:02.218" v="198" actId="27636"/>
          <ac:spMkLst>
            <pc:docMk/>
            <pc:sldMk cId="259111987" sldId="2147375706"/>
            <ac:spMk id="2" creationId="{33A7A444-EDA8-FA43-449D-3224BA9FD548}"/>
          </ac:spMkLst>
        </pc:spChg>
      </pc:sldChg>
      <pc:sldChg chg="modSp mod">
        <pc:chgData name="Jacques Q De Vos" userId="5c4478b9-cea5-4080-8713-f0e118f0f339" providerId="ADAL" clId="{29189350-A9AB-43EA-9D77-D9BA2B79CB91}" dt="2023-08-11T10:01:17.481" v="231" actId="20577"/>
        <pc:sldMkLst>
          <pc:docMk/>
          <pc:sldMk cId="3995899306" sldId="2147375710"/>
        </pc:sldMkLst>
        <pc:spChg chg="mod">
          <ac:chgData name="Jacques Q De Vos" userId="5c4478b9-cea5-4080-8713-f0e118f0f339" providerId="ADAL" clId="{29189350-A9AB-43EA-9D77-D9BA2B79CB91}" dt="2023-08-11T10:01:17.481" v="231" actId="20577"/>
          <ac:spMkLst>
            <pc:docMk/>
            <pc:sldMk cId="3995899306" sldId="2147375710"/>
            <ac:spMk id="3" creationId="{2F7E7A67-C20F-652F-7B63-433E05209305}"/>
          </ac:spMkLst>
        </pc:spChg>
      </pc:sldChg>
      <pc:sldChg chg="modSp mod">
        <pc:chgData name="Jacques Q De Vos" userId="5c4478b9-cea5-4080-8713-f0e118f0f339" providerId="ADAL" clId="{29189350-A9AB-43EA-9D77-D9BA2B79CB91}" dt="2023-08-11T09:57:25.752" v="201" actId="2711"/>
        <pc:sldMkLst>
          <pc:docMk/>
          <pc:sldMk cId="1372677733" sldId="2147375757"/>
        </pc:sldMkLst>
        <pc:spChg chg="mod">
          <ac:chgData name="Jacques Q De Vos" userId="5c4478b9-cea5-4080-8713-f0e118f0f339" providerId="ADAL" clId="{29189350-A9AB-43EA-9D77-D9BA2B79CB91}" dt="2023-08-11T09:57:25.752" v="201" actId="2711"/>
          <ac:spMkLst>
            <pc:docMk/>
            <pc:sldMk cId="1372677733" sldId="2147375757"/>
            <ac:spMk id="2" creationId="{7A85CC65-73F9-C609-9914-09A5EB987044}"/>
          </ac:spMkLst>
        </pc:spChg>
      </pc:sldChg>
      <pc:sldChg chg="modSp mod">
        <pc:chgData name="Jacques Q De Vos" userId="5c4478b9-cea5-4080-8713-f0e118f0f339" providerId="ADAL" clId="{29189350-A9AB-43EA-9D77-D9BA2B79CB91}" dt="2023-08-11T09:57:19.536" v="200" actId="2711"/>
        <pc:sldMkLst>
          <pc:docMk/>
          <pc:sldMk cId="4140373669" sldId="2147375758"/>
        </pc:sldMkLst>
        <pc:spChg chg="mod">
          <ac:chgData name="Jacques Q De Vos" userId="5c4478b9-cea5-4080-8713-f0e118f0f339" providerId="ADAL" clId="{29189350-A9AB-43EA-9D77-D9BA2B79CB91}" dt="2023-08-11T09:57:19.536" v="200" actId="2711"/>
          <ac:spMkLst>
            <pc:docMk/>
            <pc:sldMk cId="4140373669" sldId="2147375758"/>
            <ac:spMk id="2" creationId="{7A85CC65-73F9-C609-9914-09A5EB987044}"/>
          </ac:spMkLst>
        </pc:spChg>
      </pc:sldChg>
      <pc:sldChg chg="modSp mod">
        <pc:chgData name="Jacques Q De Vos" userId="5c4478b9-cea5-4080-8713-f0e118f0f339" providerId="ADAL" clId="{29189350-A9AB-43EA-9D77-D9BA2B79CB91}" dt="2023-08-11T09:57:12.001" v="199" actId="2711"/>
        <pc:sldMkLst>
          <pc:docMk/>
          <pc:sldMk cId="2109442997" sldId="2147375759"/>
        </pc:sldMkLst>
        <pc:spChg chg="mod">
          <ac:chgData name="Jacques Q De Vos" userId="5c4478b9-cea5-4080-8713-f0e118f0f339" providerId="ADAL" clId="{29189350-A9AB-43EA-9D77-D9BA2B79CB91}" dt="2023-08-11T09:57:12.001" v="199" actId="2711"/>
          <ac:spMkLst>
            <pc:docMk/>
            <pc:sldMk cId="2109442997" sldId="2147375759"/>
            <ac:spMk id="2" creationId="{7A85CC65-73F9-C609-9914-09A5EB987044}"/>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Chart%20in%20Microsoft%20PowerPoint" TargetMode="Externa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a:t>What % of workers were impacted?</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A8F-4AC3-BC88-7F9C8838BD47}"/>
              </c:ext>
            </c:extLst>
          </c:dPt>
          <c:dPt>
            <c:idx val="1"/>
            <c:bubble3D val="0"/>
            <c:spPr>
              <a:solidFill>
                <a:srgbClr val="CC5500"/>
              </a:solidFill>
              <a:ln w="19050">
                <a:solidFill>
                  <a:schemeClr val="lt1"/>
                </a:solidFill>
              </a:ln>
              <a:effectLst/>
            </c:spPr>
            <c:extLst>
              <c:ext xmlns:c16="http://schemas.microsoft.com/office/drawing/2014/chart" uri="{C3380CC4-5D6E-409C-BE32-E72D297353CC}">
                <c16:uniqueId val="{00000003-3A8F-4AC3-BC88-7F9C8838BD4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A8F-4AC3-BC88-7F9C8838BD4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A8F-4AC3-BC88-7F9C8838BD4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A8F-4AC3-BC88-7F9C8838BD47}"/>
              </c:ext>
            </c:extLst>
          </c:dPt>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(Sheet4!$A$3,Sheet4!$A$4,Sheet4!$A$5,Sheet4!$A$6,Sheet4!$A$7)</c:f>
              <c:strCache>
                <c:ptCount val="5"/>
                <c:pt idx="0">
                  <c:v>No impact on staff</c:v>
                </c:pt>
                <c:pt idx="1">
                  <c:v>Up to 25% of staff are affected</c:v>
                </c:pt>
                <c:pt idx="2">
                  <c:v>Up to 50% of staff are affected</c:v>
                </c:pt>
                <c:pt idx="3">
                  <c:v>Up to 75% of staff are affected</c:v>
                </c:pt>
                <c:pt idx="4">
                  <c:v>More than 75% of staff have been affected</c:v>
                </c:pt>
              </c:strCache>
            </c:strRef>
          </c:cat>
          <c:val>
            <c:numRef>
              <c:f>(Sheet4!$C$3,Sheet4!$C$4,Sheet4!$C$5,Sheet4!$C$6,Sheet4!$C$7)</c:f>
              <c:numCache>
                <c:formatCode>0%</c:formatCode>
                <c:ptCount val="5"/>
                <c:pt idx="0">
                  <c:v>5.4441260744985676E-2</c:v>
                </c:pt>
                <c:pt idx="1">
                  <c:v>0.19197707736389685</c:v>
                </c:pt>
                <c:pt idx="2">
                  <c:v>0.20630372492836677</c:v>
                </c:pt>
                <c:pt idx="3">
                  <c:v>0.19484240687679083</c:v>
                </c:pt>
                <c:pt idx="4">
                  <c:v>0.3524355300859599</c:v>
                </c:pt>
              </c:numCache>
            </c:numRef>
          </c:val>
          <c:extLst>
            <c:ext xmlns:c16="http://schemas.microsoft.com/office/drawing/2014/chart" uri="{C3380CC4-5D6E-409C-BE32-E72D297353CC}">
              <c16:uniqueId val="{0000000A-3A8F-4AC3-BC88-7F9C8838BD4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w="12700" cap="flat" cmpd="sng" algn="ctr">
      <a:solidFill>
        <a:sysClr val="windowText" lastClr="000000"/>
      </a:solidFill>
      <a:prstDash val="solid"/>
      <a:miter lim="800000"/>
    </a:ln>
    <a:effectLst/>
  </c:spPr>
  <c:txPr>
    <a:bodyPr/>
    <a:lstStyle/>
    <a:p>
      <a:pPr>
        <a:defRPr>
          <a:solidFill>
            <a:sysClr val="windowText" lastClr="000000"/>
          </a:solidFill>
          <a:latin typeface="+mn-lt"/>
          <a:ea typeface="+mn-ea"/>
          <a:cs typeface="+mn-cs"/>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What % of your</a:t>
            </a:r>
            <a:r>
              <a:rPr lang="en-US" baseline="0"/>
              <a:t> daily income have you lost?</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453-4F52-A23D-34148FFAE9FA}"/>
              </c:ext>
            </c:extLst>
          </c:dPt>
          <c:dPt>
            <c:idx val="1"/>
            <c:bubble3D val="0"/>
            <c:spPr>
              <a:solidFill>
                <a:srgbClr val="CC5500"/>
              </a:solidFill>
              <a:ln w="19050">
                <a:solidFill>
                  <a:schemeClr val="lt1"/>
                </a:solidFill>
              </a:ln>
              <a:effectLst/>
            </c:spPr>
            <c:extLst>
              <c:ext xmlns:c16="http://schemas.microsoft.com/office/drawing/2014/chart" uri="{C3380CC4-5D6E-409C-BE32-E72D297353CC}">
                <c16:uniqueId val="{00000003-0453-4F52-A23D-34148FFAE9F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453-4F52-A23D-34148FFAE9F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453-4F52-A23D-34148FFAE9F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453-4F52-A23D-34148FFAE9FA}"/>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(Sheet4!$A$18,Sheet4!$A$19,Sheet4!$A$20,Sheet4!$A$21,Sheet4!$A$22)</c:f>
              <c:strCache>
                <c:ptCount val="5"/>
                <c:pt idx="0">
                  <c:v>No impact on my revenue yet</c:v>
                </c:pt>
                <c:pt idx="1">
                  <c:v>Up to 25% less revenue</c:v>
                </c:pt>
                <c:pt idx="2">
                  <c:v>Up to 50% less revenue</c:v>
                </c:pt>
                <c:pt idx="3">
                  <c:v>Up to 75% less revenue</c:v>
                </c:pt>
                <c:pt idx="4">
                  <c:v>Up to 100% less revenue</c:v>
                </c:pt>
              </c:strCache>
            </c:strRef>
          </c:cat>
          <c:val>
            <c:numRef>
              <c:f>(Sheet4!$C$18,Sheet4!$C$19,Sheet4!$C$20,Sheet4!$C$21,Sheet4!$C$22)</c:f>
              <c:numCache>
                <c:formatCode>0%</c:formatCode>
                <c:ptCount val="5"/>
                <c:pt idx="0">
                  <c:v>0.38372093023255816</c:v>
                </c:pt>
                <c:pt idx="1">
                  <c:v>0.29651162790697677</c:v>
                </c:pt>
                <c:pt idx="2">
                  <c:v>0.14244186046511628</c:v>
                </c:pt>
                <c:pt idx="3">
                  <c:v>9.8837209302325577E-2</c:v>
                </c:pt>
                <c:pt idx="4">
                  <c:v>7.8488372093023256E-2</c:v>
                </c:pt>
              </c:numCache>
            </c:numRef>
          </c:val>
          <c:extLst>
            <c:ext xmlns:c16="http://schemas.microsoft.com/office/drawing/2014/chart" uri="{C3380CC4-5D6E-409C-BE32-E72D297353CC}">
              <c16:uniqueId val="{0000000A-0453-4F52-A23D-34148FFAE9FA}"/>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Have</a:t>
            </a:r>
            <a:r>
              <a:rPr lang="en-US" baseline="0"/>
              <a:t> you lost income because of the disruptions?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6D6-4F0E-A8D2-FAFE5927EC7E}"/>
              </c:ext>
            </c:extLst>
          </c:dPt>
          <c:dPt>
            <c:idx val="1"/>
            <c:bubble3D val="0"/>
            <c:spPr>
              <a:solidFill>
                <a:srgbClr val="FFA500"/>
              </a:solidFill>
              <a:ln w="19050">
                <a:solidFill>
                  <a:schemeClr val="lt1"/>
                </a:solidFill>
              </a:ln>
              <a:effectLst/>
            </c:spPr>
            <c:extLst>
              <c:ext xmlns:c16="http://schemas.microsoft.com/office/drawing/2014/chart" uri="{C3380CC4-5D6E-409C-BE32-E72D297353CC}">
                <c16:uniqueId val="{00000003-D6D6-4F0E-A8D2-FAFE5927EC7E}"/>
              </c:ext>
            </c:extLst>
          </c:dPt>
          <c:dLbls>
            <c:dLbl>
              <c:idx val="0"/>
              <c:layout>
                <c:manualLayout>
                  <c:x val="-0.11726200696975793"/>
                  <c:y val="-0.10179289535608178"/>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6D6-4F0E-A8D2-FAFE5927EC7E}"/>
                </c:ext>
              </c:extLst>
            </c:dLbl>
            <c:dLbl>
              <c:idx val="1"/>
              <c:layout>
                <c:manualLayout>
                  <c:x val="0.13025090801456748"/>
                  <c:y val="8.502376281467063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6D6-4F0E-A8D2-FAFE5927EC7E}"/>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'[Chart in Microsoft PowerPoint]Sheet4'!$A$12,'[Chart in Microsoft PowerPoint]Sheet4'!$A$13</c:f>
              <c:strCache>
                <c:ptCount val="2"/>
                <c:pt idx="0">
                  <c:v>Yes</c:v>
                </c:pt>
                <c:pt idx="1">
                  <c:v>No</c:v>
                </c:pt>
              </c:strCache>
            </c:strRef>
          </c:cat>
          <c:val>
            <c:numRef>
              <c:f>'[Chart in Microsoft PowerPoint]Sheet4'!$C$12,'[Chart in Microsoft PowerPoint]Sheet4'!$C$13</c:f>
              <c:numCache>
                <c:formatCode>0%</c:formatCode>
                <c:ptCount val="2"/>
                <c:pt idx="0">
                  <c:v>0.6875</c:v>
                </c:pt>
                <c:pt idx="1">
                  <c:v>0.3125</c:v>
                </c:pt>
              </c:numCache>
            </c:numRef>
          </c:val>
          <c:extLst>
            <c:ext xmlns:c16="http://schemas.microsoft.com/office/drawing/2014/chart" uri="{C3380CC4-5D6E-409C-BE32-E72D297353CC}">
              <c16:uniqueId val="{00000004-D6D6-4F0E-A8D2-FAFE5927EC7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Sheet1!$D$2</c:f>
              <c:strCache>
                <c:ptCount val="1"/>
                <c:pt idx="0">
                  <c:v>Is your business able to continue its day-to-day operations despite the transport disruptions?</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1-0BED-4C5C-8348-9FFA994ED911}"/>
              </c:ext>
            </c:extLst>
          </c:dPt>
          <c:dPt>
            <c:idx val="1"/>
            <c:bubble3D val="0"/>
            <c:spPr>
              <a:solidFill>
                <a:srgbClr val="FFA500"/>
              </a:solidFill>
              <a:ln w="19050">
                <a:solidFill>
                  <a:schemeClr val="lt1"/>
                </a:solidFill>
              </a:ln>
              <a:effectLst/>
            </c:spPr>
            <c:extLst>
              <c:ext xmlns:c16="http://schemas.microsoft.com/office/drawing/2014/chart" uri="{C3380CC4-5D6E-409C-BE32-E72D297353CC}">
                <c16:uniqueId val="{00000003-0BED-4C5C-8348-9FFA994ED911}"/>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Sheet1!$C$3:$C$4</c:f>
              <c:strCache>
                <c:ptCount val="2"/>
                <c:pt idx="0">
                  <c:v>YES</c:v>
                </c:pt>
                <c:pt idx="1">
                  <c:v>NO</c:v>
                </c:pt>
              </c:strCache>
            </c:strRef>
          </c:cat>
          <c:val>
            <c:numRef>
              <c:f>Sheet1!$D$3:$D$4</c:f>
              <c:numCache>
                <c:formatCode>0%</c:formatCode>
                <c:ptCount val="2"/>
                <c:pt idx="0">
                  <c:v>0.61590524534686975</c:v>
                </c:pt>
                <c:pt idx="1">
                  <c:v>0.38409475465313031</c:v>
                </c:pt>
              </c:numCache>
            </c:numRef>
          </c:val>
          <c:extLst>
            <c:ext xmlns:c16="http://schemas.microsoft.com/office/drawing/2014/chart" uri="{C3380CC4-5D6E-409C-BE32-E72D297353CC}">
              <c16:uniqueId val="{00000004-0BED-4C5C-8348-9FFA994ED91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F6F986-9C68-4A23-81E4-F4FC152B8833}" type="datetimeFigureOut">
              <a:rPr lang="en-US" smtClean="0"/>
              <a:t>8/11/2023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C01D86-2D0D-4E43-BF49-03699C27A636}" type="slidenum">
              <a:rPr lang="en-US" smtClean="0"/>
              <a:t>‹#›</a:t>
            </a:fld>
            <a:endParaRPr lang="en-US"/>
          </a:p>
        </p:txBody>
      </p:sp>
    </p:spTree>
    <p:extLst>
      <p:ext uri="{BB962C8B-B14F-4D97-AF65-F5344CB8AC3E}">
        <p14:creationId xmlns:p14="http://schemas.microsoft.com/office/powerpoint/2010/main" val="481204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800"/>
              </a:spcAft>
            </a:pPr>
            <a:endParaRPr lang="en-GB" sz="18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07000"/>
              </a:lnSpc>
              <a:spcBef>
                <a:spcPts val="0"/>
              </a:spcBef>
              <a:spcAft>
                <a:spcPts val="800"/>
              </a:spcAft>
            </a:pPr>
            <a:r>
              <a:rPr lang="en-US" sz="1800" b="1">
                <a:solidFill>
                  <a:srgbClr val="000099"/>
                </a:solidFill>
                <a:effectLst/>
                <a:latin typeface="Gotham Narrow Medium"/>
                <a:ea typeface="Arial" panose="020B0604020202020204" pitchFamily="34" charset="0"/>
                <a:cs typeface="Times New Roman" panose="02020603050405020304" pitchFamily="18" charset="0"/>
              </a:rPr>
              <a:t>Introduction</a:t>
            </a:r>
            <a:endParaRPr lang="en-GB" sz="1800">
              <a:effectLst/>
              <a:latin typeface="Arial" panose="020B0604020202020204" pitchFamily="34" charset="0"/>
              <a:ea typeface="Arial" panose="020B0604020202020204" pitchFamily="34" charset="0"/>
              <a:cs typeface="Times New Roman" panose="02020603050405020304" pitchFamily="18" charset="0"/>
            </a:endParaRPr>
          </a:p>
          <a:p>
            <a:pPr marL="0" marR="0" algn="just">
              <a:lnSpc>
                <a:spcPct val="107000"/>
              </a:lnSpc>
              <a:spcBef>
                <a:spcPts val="0"/>
              </a:spcBef>
              <a:spcAft>
                <a:spcPts val="800"/>
              </a:spcAft>
            </a:pPr>
            <a:br>
              <a:rPr lang="en-GB">
                <a:effectLst/>
              </a:rPr>
            </a:br>
            <a:r>
              <a:rPr lang="en-ZA" sz="1800">
                <a:effectLst/>
                <a:latin typeface="Gotham Narrow Book"/>
              </a:rPr>
              <a:t>Like the rest of South Africa, the Western Cape </a:t>
            </a:r>
            <a:r>
              <a:rPr lang="en-ZA">
                <a:effectLst/>
                <a:latin typeface="Gotham Narrow Book"/>
              </a:rPr>
              <a:t>faces a range of deep, interconnected, socio-economic challenges that include unemployment, poverty and crime. While there is no panacea for these challenges, which have deep roots in the country’s history and social structure, there is also no prospect of addressing any of them without faster economic growth. Economic growth is essential to generating rapid and sustained job creation, faster growth in living standards and increased resources available to society. </a:t>
            </a:r>
            <a:r>
              <a:rPr lang="en-ZA" sz="1800">
                <a:effectLst/>
                <a:latin typeface="Gotham Narrow Book"/>
                <a:ea typeface="Arial" panose="020B0604020202020204" pitchFamily="34" charset="0"/>
                <a:cs typeface="Times New Roman" panose="02020603050405020304" pitchFamily="18" charset="0"/>
              </a:rPr>
              <a:t>The Western Cape Government identified the need for a strategy to lift dramatically the provincial growth rate and, to the extent that growth continues to falter in South Africa, to decouple the province’s growth trajectory from that of the rest of the country.</a:t>
            </a:r>
            <a:endParaRPr lang="en-GB" sz="1800">
              <a:effectLst/>
              <a:latin typeface="Arial" panose="020B0604020202020204" pitchFamily="34" charset="0"/>
              <a:ea typeface="Arial" panose="020B0604020202020204" pitchFamily="34" charset="0"/>
              <a:cs typeface="Times New Roman" panose="02020603050405020304" pitchFamily="18" charset="0"/>
            </a:endParaRPr>
          </a:p>
          <a:p>
            <a:pPr marL="0" marR="0" algn="just">
              <a:lnSpc>
                <a:spcPct val="107000"/>
              </a:lnSpc>
              <a:spcBef>
                <a:spcPts val="0"/>
              </a:spcBef>
              <a:spcAft>
                <a:spcPts val="800"/>
              </a:spcAft>
            </a:pPr>
            <a:r>
              <a:rPr lang="en-ZA" sz="1800">
                <a:effectLst/>
                <a:latin typeface="Gotham Narrow Book"/>
                <a:ea typeface="Arial" panose="020B0604020202020204" pitchFamily="34" charset="0"/>
                <a:cs typeface="Times New Roman" panose="02020603050405020304" pitchFamily="18" charset="0"/>
              </a:rPr>
              <a:t>Therefore, this Growth for Jobs Strategy sets out a comprehensive, challenging and ambitious goal for the Western Cape to grow its economy by between </a:t>
            </a:r>
            <a:r>
              <a:rPr lang="en-ZA" sz="1800" b="1">
                <a:effectLst/>
                <a:latin typeface="Gotham Narrow Book"/>
                <a:ea typeface="Arial" panose="020B0604020202020204" pitchFamily="34" charset="0"/>
                <a:cs typeface="Times New Roman" panose="02020603050405020304" pitchFamily="18" charset="0"/>
              </a:rPr>
              <a:t>4 and 6%</a:t>
            </a:r>
            <a:r>
              <a:rPr lang="en-ZA" sz="1800">
                <a:effectLst/>
                <a:latin typeface="Gotham Narrow Book"/>
                <a:ea typeface="Arial" panose="020B0604020202020204" pitchFamily="34" charset="0"/>
                <a:cs typeface="Times New Roman" panose="02020603050405020304" pitchFamily="18" charset="0"/>
              </a:rPr>
              <a:t> by 2035. </a:t>
            </a:r>
            <a:endParaRPr lang="en-GB" sz="1800">
              <a:effectLst/>
              <a:latin typeface="Arial" panose="020B0604020202020204" pitchFamily="34" charset="0"/>
              <a:ea typeface="Arial" panose="020B0604020202020204" pitchFamily="34" charset="0"/>
              <a:cs typeface="Times New Roman" panose="02020603050405020304" pitchFamily="18" charset="0"/>
            </a:endParaRPr>
          </a:p>
          <a:p>
            <a:pPr marL="0" marR="0" algn="just">
              <a:lnSpc>
                <a:spcPct val="107000"/>
              </a:lnSpc>
              <a:spcBef>
                <a:spcPts val="0"/>
              </a:spcBef>
              <a:spcAft>
                <a:spcPts val="800"/>
              </a:spcAft>
            </a:pPr>
            <a:r>
              <a:rPr lang="en-ZA" sz="1800">
                <a:effectLst/>
                <a:latin typeface="Gotham Narrow Book"/>
                <a:ea typeface="Arial" panose="020B0604020202020204" pitchFamily="34" charset="0"/>
                <a:cs typeface="Times New Roman" panose="02020603050405020304" pitchFamily="18" charset="0"/>
              </a:rPr>
              <a:t>It is also a strategy that clarifies that </a:t>
            </a:r>
            <a:r>
              <a:rPr lang="en-ZA" sz="1800" b="1">
                <a:effectLst/>
                <a:latin typeface="Gotham Narrow Book"/>
                <a:ea typeface="Arial" panose="020B0604020202020204" pitchFamily="34" charset="0"/>
                <a:cs typeface="Times New Roman" panose="02020603050405020304" pitchFamily="18" charset="0"/>
              </a:rPr>
              <a:t>how</a:t>
            </a:r>
            <a:r>
              <a:rPr lang="en-ZA" sz="1800">
                <a:effectLst/>
                <a:latin typeface="Gotham Narrow Book"/>
                <a:ea typeface="Arial" panose="020B0604020202020204" pitchFamily="34" charset="0"/>
                <a:cs typeface="Times New Roman" panose="02020603050405020304" pitchFamily="18" charset="0"/>
              </a:rPr>
              <a:t> we grow our economy is as important as the growth itself. In this way, the Growth for Jobs Strategy distinguishes itself from previous strategies, by providing a long-term perspective with clear targets, framed within defined principles. It is centred on systemic solutions that address key binding constraints and an enabling environment for the private sector that accelerates our economic growth. </a:t>
            </a:r>
            <a:endParaRPr lang="en-GB" sz="1800">
              <a:effectLst/>
              <a:latin typeface="Arial" panose="020B0604020202020204" pitchFamily="34" charset="0"/>
              <a:ea typeface="Arial" panose="020B0604020202020204" pitchFamily="34" charset="0"/>
              <a:cs typeface="Times New Roman" panose="02020603050405020304" pitchFamily="18" charset="0"/>
            </a:endParaRPr>
          </a:p>
          <a:p>
            <a:pPr marL="0" marR="0" indent="-57150" algn="just">
              <a:lnSpc>
                <a:spcPct val="115000"/>
              </a:lnSpc>
              <a:spcBef>
                <a:spcPts val="0"/>
              </a:spcBef>
              <a:spcAft>
                <a:spcPts val="0"/>
              </a:spcAft>
            </a:pPr>
            <a:r>
              <a:rPr lang="en-ZA" sz="1800">
                <a:effectLst/>
                <a:latin typeface="Gotham Narrow Book"/>
                <a:ea typeface="Arial" panose="020B0604020202020204" pitchFamily="34" charset="0"/>
                <a:cs typeface="Times New Roman" panose="02020603050405020304" pitchFamily="18" charset="0"/>
              </a:rPr>
              <a:t> The formulation of the Growth for Jobs Strategy has been data-driven, evidence-led and has involved extensive consultation. It draws on a provincial Growth Diagnostic completed in 2022 and involved a team of officials and independent experts who engaged with stakeholders from the private and public sectors, and representatives from across civil society and academia. </a:t>
            </a:r>
            <a:endParaRPr lang="en-GB" sz="1800">
              <a:effectLst/>
              <a:latin typeface="Arial" panose="020B0604020202020204" pitchFamily="34" charset="0"/>
              <a:ea typeface="Arial" panose="020B0604020202020204" pitchFamily="34" charset="0"/>
              <a:cs typeface="Times New Roman" panose="02020603050405020304" pitchFamily="18" charset="0"/>
            </a:endParaRPr>
          </a:p>
          <a:p>
            <a:pPr marL="180340" marR="0" indent="-180340" algn="just">
              <a:lnSpc>
                <a:spcPct val="115000"/>
              </a:lnSpc>
              <a:spcBef>
                <a:spcPts val="0"/>
              </a:spcBef>
              <a:spcAft>
                <a:spcPts val="0"/>
              </a:spcAft>
            </a:pPr>
            <a:r>
              <a:rPr lang="en-ZA" sz="1800">
                <a:effectLst/>
                <a:latin typeface="Gotham Narrow Book"/>
                <a:ea typeface="Arial" panose="020B0604020202020204" pitchFamily="34" charset="0"/>
                <a:cs typeface="Times New Roman" panose="02020603050405020304" pitchFamily="18" charset="0"/>
              </a:rPr>
              <a:t> </a:t>
            </a:r>
            <a:endParaRPr lang="en-GB" sz="1800">
              <a:effectLst/>
              <a:latin typeface="Arial" panose="020B0604020202020204" pitchFamily="34" charset="0"/>
              <a:ea typeface="Arial" panose="020B0604020202020204" pitchFamily="34" charset="0"/>
              <a:cs typeface="Times New Roman" panose="02020603050405020304" pitchFamily="18" charset="0"/>
            </a:endParaRPr>
          </a:p>
          <a:p>
            <a:pPr marL="0" marR="0" algn="just">
              <a:lnSpc>
                <a:spcPct val="107000"/>
              </a:lnSpc>
              <a:spcBef>
                <a:spcPts val="0"/>
              </a:spcBef>
              <a:spcAft>
                <a:spcPts val="800"/>
              </a:spcAft>
            </a:pPr>
            <a:r>
              <a:rPr lang="en-ZA" sz="1800">
                <a:effectLst/>
                <a:latin typeface="Gotham Narrow Book"/>
                <a:ea typeface="Arial" panose="020B0604020202020204" pitchFamily="34" charset="0"/>
                <a:cs typeface="Times New Roman" panose="02020603050405020304" pitchFamily="18" charset="0"/>
              </a:rPr>
              <a:t>The Growth for Jobs Strategy process drew from three surveys that were conducted and disseminated through private-sector channels, drawing in the views of over 540 stakeholders. Furthermore, during the strategy formulation process, the Western Cape Government consulted over 2000 people and industry representatives (and their constituents representing more than 30 000 individuals) over the course of </a:t>
            </a:r>
            <a:r>
              <a:rPr lang="en-ZA" sz="1800" b="1">
                <a:effectLst/>
                <a:latin typeface="Gotham Narrow Book"/>
                <a:ea typeface="Arial" panose="020B0604020202020204" pitchFamily="34" charset="0"/>
                <a:cs typeface="Times New Roman" panose="02020603050405020304" pitchFamily="18" charset="0"/>
              </a:rPr>
              <a:t>188</a:t>
            </a:r>
            <a:r>
              <a:rPr lang="en-ZA" sz="1800">
                <a:effectLst/>
                <a:latin typeface="Gotham Narrow Book"/>
                <a:ea typeface="Arial" panose="020B0604020202020204" pitchFamily="34" charset="0"/>
                <a:cs typeface="Times New Roman" panose="02020603050405020304" pitchFamily="18" charset="0"/>
              </a:rPr>
              <a:t> engagements.</a:t>
            </a:r>
            <a:endParaRPr lang="en-GB" sz="1800">
              <a:effectLst/>
              <a:latin typeface="Arial" panose="020B0604020202020204" pitchFamily="34" charset="0"/>
              <a:ea typeface="Arial" panose="020B0604020202020204" pitchFamily="34" charset="0"/>
              <a:cs typeface="Times New Roman" panose="02020603050405020304" pitchFamily="18" charset="0"/>
            </a:endParaRPr>
          </a:p>
          <a:p>
            <a:pPr marL="0" marR="0" algn="just">
              <a:lnSpc>
                <a:spcPct val="107000"/>
              </a:lnSpc>
              <a:spcBef>
                <a:spcPts val="0"/>
              </a:spcBef>
              <a:spcAft>
                <a:spcPts val="800"/>
              </a:spcAft>
            </a:pPr>
            <a:r>
              <a:rPr lang="en-ZA" sz="1800">
                <a:effectLst/>
                <a:latin typeface="Gotham Narrow Book"/>
                <a:ea typeface="Arial" panose="020B0604020202020204" pitchFamily="34" charset="0"/>
                <a:cs typeface="Times New Roman" panose="02020603050405020304" pitchFamily="18" charset="0"/>
              </a:rPr>
              <a:t>At its heart, the Growth for Jobs Strategy is premised on a recognition that the private sector creates jobs, while the State needs to create an environment in which people and businesses are enabled to create and exploit opportunities as they arise. This kind of ‘horizontal’ enablement empowers citizens and fosters independence, freedom, and self-reliance. </a:t>
            </a:r>
            <a:endParaRPr lang="en-GB" sz="1800">
              <a:effectLst/>
              <a:latin typeface="Arial" panose="020B0604020202020204" pitchFamily="34" charset="0"/>
              <a:ea typeface="Arial" panose="020B0604020202020204" pitchFamily="34" charset="0"/>
              <a:cs typeface="Times New Roman" panose="02020603050405020304" pitchFamily="18" charset="0"/>
            </a:endParaRPr>
          </a:p>
          <a:p>
            <a:pPr marL="0" marR="0" algn="just">
              <a:lnSpc>
                <a:spcPct val="107000"/>
              </a:lnSpc>
              <a:spcBef>
                <a:spcPts val="0"/>
              </a:spcBef>
              <a:spcAft>
                <a:spcPts val="800"/>
              </a:spcAft>
            </a:pPr>
            <a:r>
              <a:rPr lang="en-ZA" sz="1800">
                <a:effectLst/>
                <a:latin typeface="Gotham Narrow Book"/>
                <a:ea typeface="Arial" panose="020B0604020202020204" pitchFamily="34" charset="0"/>
                <a:cs typeface="Times New Roman" panose="02020603050405020304" pitchFamily="18" charset="0"/>
              </a:rPr>
              <a:t> To give effect to this approach, the Growth for Jobs Strategy has several important anchors:</a:t>
            </a:r>
            <a:endParaRPr lang="en-GB" sz="180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ZA" sz="1800">
                <a:effectLst/>
                <a:latin typeface="Gotham Narrow Book"/>
                <a:ea typeface="Arial" panose="020B0604020202020204" pitchFamily="34" charset="0"/>
                <a:cs typeface="Times New Roman" panose="02020603050405020304" pitchFamily="18" charset="0"/>
              </a:rPr>
              <a:t>Clear </a:t>
            </a:r>
            <a:r>
              <a:rPr lang="en-ZA" sz="1800" b="1">
                <a:effectLst/>
                <a:latin typeface="Gotham Narrow Book"/>
                <a:ea typeface="Arial" panose="020B0604020202020204" pitchFamily="34" charset="0"/>
                <a:cs typeface="Times New Roman" panose="02020603050405020304" pitchFamily="18" charset="0"/>
              </a:rPr>
              <a:t>principles</a:t>
            </a:r>
            <a:r>
              <a:rPr lang="en-ZA" sz="1800">
                <a:effectLst/>
                <a:latin typeface="Gotham Narrow Book"/>
                <a:ea typeface="Arial" panose="020B0604020202020204" pitchFamily="34" charset="0"/>
                <a:cs typeface="Times New Roman" panose="02020603050405020304" pitchFamily="18" charset="0"/>
              </a:rPr>
              <a:t> set out in a strategic framework that have guided thinking and decisions. </a:t>
            </a:r>
            <a:endParaRPr lang="en-GB" sz="180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ZA" sz="1800">
                <a:effectLst/>
                <a:latin typeface="Gotham Narrow Book"/>
                <a:ea typeface="Arial" panose="020B0604020202020204" pitchFamily="34" charset="0"/>
                <a:cs typeface="Times New Roman" panose="02020603050405020304" pitchFamily="18" charset="0"/>
              </a:rPr>
              <a:t>Crucial </a:t>
            </a:r>
            <a:r>
              <a:rPr lang="en-ZA" sz="1800" b="1">
                <a:effectLst/>
                <a:latin typeface="Gotham Narrow Book"/>
                <a:ea typeface="Arial" panose="020B0604020202020204" pitchFamily="34" charset="0"/>
                <a:cs typeface="Times New Roman" panose="02020603050405020304" pitchFamily="18" charset="0"/>
              </a:rPr>
              <a:t>priority focus areas</a:t>
            </a:r>
            <a:r>
              <a:rPr lang="en-ZA" sz="1800">
                <a:effectLst/>
                <a:latin typeface="Gotham Narrow Book"/>
                <a:ea typeface="Arial" panose="020B0604020202020204" pitchFamily="34" charset="0"/>
                <a:cs typeface="Times New Roman" panose="02020603050405020304" pitchFamily="18" charset="0"/>
              </a:rPr>
              <a:t> (PFAs) that shape decisions around the nature of the interventions needed to maximise impact. </a:t>
            </a:r>
            <a:endParaRPr lang="en-GB" sz="180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ZA" sz="1800" b="1">
                <a:effectLst/>
                <a:latin typeface="Gotham Narrow Book"/>
                <a:ea typeface="Arial" panose="020B0604020202020204" pitchFamily="34" charset="0"/>
                <a:cs typeface="Times New Roman" panose="02020603050405020304" pitchFamily="18" charset="0"/>
              </a:rPr>
              <a:t>Key levers, enablers and accelerators</a:t>
            </a:r>
            <a:r>
              <a:rPr lang="en-ZA" sz="1800">
                <a:effectLst/>
                <a:latin typeface="Gotham Narrow Book"/>
                <a:ea typeface="Arial" panose="020B0604020202020204" pitchFamily="34" charset="0"/>
                <a:cs typeface="Times New Roman" panose="02020603050405020304" pitchFamily="18" charset="0"/>
              </a:rPr>
              <a:t> that facilitate the achievement of these goals. </a:t>
            </a:r>
            <a:endParaRPr lang="en-GB" sz="1800">
              <a:effectLst/>
              <a:latin typeface="Arial" panose="020B0604020202020204" pitchFamily="34" charset="0"/>
              <a:ea typeface="Arial" panose="020B0604020202020204" pitchFamily="34" charset="0"/>
              <a:cs typeface="Times New Roman" panose="02020603050405020304" pitchFamily="18" charset="0"/>
            </a:endParaRPr>
          </a:p>
          <a:p>
            <a:pPr marL="0" marR="0" algn="just">
              <a:lnSpc>
                <a:spcPct val="115000"/>
              </a:lnSpc>
              <a:spcBef>
                <a:spcPts val="0"/>
              </a:spcBef>
              <a:spcAft>
                <a:spcPts val="800"/>
              </a:spcAft>
            </a:pPr>
            <a:r>
              <a:rPr lang="en-ZA" sz="1800">
                <a:effectLst/>
                <a:latin typeface="Gotham Narrow Book"/>
                <a:ea typeface="Arial" panose="020B0604020202020204" pitchFamily="34" charset="0"/>
                <a:cs typeface="Times New Roman" panose="02020603050405020304" pitchFamily="18" charset="0"/>
              </a:rPr>
              <a:t> </a:t>
            </a:r>
            <a:endParaRPr lang="en-GB" sz="1800">
              <a:effectLst/>
              <a:latin typeface="Arial" panose="020B0604020202020204" pitchFamily="34" charset="0"/>
              <a:ea typeface="Arial" panose="020B0604020202020204" pitchFamily="34" charset="0"/>
              <a:cs typeface="Times New Roman" panose="02020603050405020304" pitchFamily="18" charset="0"/>
            </a:endParaRPr>
          </a:p>
          <a:p>
            <a:pPr marL="0" marR="0" algn="just">
              <a:lnSpc>
                <a:spcPct val="107000"/>
              </a:lnSpc>
              <a:spcBef>
                <a:spcPts val="0"/>
              </a:spcBef>
              <a:spcAft>
                <a:spcPts val="800"/>
              </a:spcAft>
            </a:pPr>
            <a:r>
              <a:rPr lang="en-ZA" sz="1800">
                <a:effectLst/>
                <a:latin typeface="Gotham Narrow Book"/>
                <a:ea typeface="Arial" panose="020B0604020202020204" pitchFamily="34" charset="0"/>
                <a:cs typeface="Times New Roman" panose="02020603050405020304" pitchFamily="18" charset="0"/>
              </a:rPr>
              <a:t>Finally, the Growth for Jobs Strategy is a whole-of- government, all-of-society strategy whose success requires the energy, commitment and allocation of resources from across government, the private sector and civil society. </a:t>
            </a:r>
            <a:endParaRPr lang="en-GB" sz="1800">
              <a:effectLst/>
              <a:latin typeface="Arial" panose="020B0604020202020204" pitchFamily="34" charset="0"/>
              <a:ea typeface="Arial" panose="020B060402020202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6025923F-580B-A047-9C0E-6EE78A396537}" type="slidenum">
              <a:rPr lang="en-US" smtClean="0"/>
              <a:t>4</a:t>
            </a:fld>
            <a:endParaRPr lang="en-US"/>
          </a:p>
        </p:txBody>
      </p:sp>
    </p:spTree>
    <p:extLst>
      <p:ext uri="{BB962C8B-B14F-4D97-AF65-F5344CB8AC3E}">
        <p14:creationId xmlns:p14="http://schemas.microsoft.com/office/powerpoint/2010/main" val="1101387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800"/>
              </a:spcAft>
            </a:pPr>
            <a:endParaRPr lang="en-GB" sz="18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07000"/>
              </a:lnSpc>
              <a:spcBef>
                <a:spcPts val="0"/>
              </a:spcBef>
              <a:spcAft>
                <a:spcPts val="800"/>
              </a:spcAft>
            </a:pPr>
            <a:r>
              <a:rPr lang="en-US" sz="1800" b="1">
                <a:solidFill>
                  <a:srgbClr val="000099"/>
                </a:solidFill>
                <a:effectLst/>
                <a:latin typeface="Gotham Narrow Medium"/>
                <a:ea typeface="Arial" panose="020B0604020202020204" pitchFamily="34" charset="0"/>
                <a:cs typeface="Times New Roman" panose="02020603050405020304" pitchFamily="18" charset="0"/>
              </a:rPr>
              <a:t>Introduction</a:t>
            </a:r>
            <a:endParaRPr lang="en-GB" sz="1800">
              <a:effectLst/>
              <a:latin typeface="Arial" panose="020B0604020202020204" pitchFamily="34" charset="0"/>
              <a:ea typeface="Arial" panose="020B0604020202020204" pitchFamily="34" charset="0"/>
              <a:cs typeface="Times New Roman" panose="02020603050405020304" pitchFamily="18" charset="0"/>
            </a:endParaRPr>
          </a:p>
          <a:p>
            <a:pPr marL="0" marR="0" algn="just">
              <a:lnSpc>
                <a:spcPct val="107000"/>
              </a:lnSpc>
              <a:spcBef>
                <a:spcPts val="0"/>
              </a:spcBef>
              <a:spcAft>
                <a:spcPts val="800"/>
              </a:spcAft>
            </a:pPr>
            <a:br>
              <a:rPr lang="en-GB">
                <a:effectLst/>
              </a:rPr>
            </a:br>
            <a:r>
              <a:rPr lang="en-ZA" sz="1800">
                <a:effectLst/>
                <a:latin typeface="Gotham Narrow Book"/>
              </a:rPr>
              <a:t>Like the rest of South Africa, the Western Cape </a:t>
            </a:r>
            <a:r>
              <a:rPr lang="en-ZA">
                <a:effectLst/>
                <a:latin typeface="Gotham Narrow Book"/>
              </a:rPr>
              <a:t>faces a range of deep, interconnected, socio-economic challenges that include unemployment, poverty and crime. While there is no panacea for these challenges, which have deep roots in the country’s history and social structure, there is also no prospect of addressing any of them without faster economic growth. Economic growth is essential to generating rapid and sustained job creation, faster growth in living standards and increased resources available to society. </a:t>
            </a:r>
            <a:r>
              <a:rPr lang="en-ZA" sz="1800">
                <a:effectLst/>
                <a:latin typeface="Gotham Narrow Book"/>
                <a:ea typeface="Arial" panose="020B0604020202020204" pitchFamily="34" charset="0"/>
                <a:cs typeface="Times New Roman" panose="02020603050405020304" pitchFamily="18" charset="0"/>
              </a:rPr>
              <a:t>The Western Cape Government identified the need for a strategy to lift dramatically the provincial growth rate and, to the extent that growth continues to falter in South Africa, to decouple the province’s growth trajectory from that of the rest of the country.</a:t>
            </a:r>
            <a:endParaRPr lang="en-GB" sz="1800">
              <a:effectLst/>
              <a:latin typeface="Arial" panose="020B0604020202020204" pitchFamily="34" charset="0"/>
              <a:ea typeface="Arial" panose="020B0604020202020204" pitchFamily="34" charset="0"/>
              <a:cs typeface="Times New Roman" panose="02020603050405020304" pitchFamily="18" charset="0"/>
            </a:endParaRPr>
          </a:p>
          <a:p>
            <a:pPr marL="0" marR="0" algn="just">
              <a:lnSpc>
                <a:spcPct val="107000"/>
              </a:lnSpc>
              <a:spcBef>
                <a:spcPts val="0"/>
              </a:spcBef>
              <a:spcAft>
                <a:spcPts val="800"/>
              </a:spcAft>
            </a:pPr>
            <a:r>
              <a:rPr lang="en-ZA" sz="1800">
                <a:effectLst/>
                <a:latin typeface="Gotham Narrow Book"/>
                <a:ea typeface="Arial" panose="020B0604020202020204" pitchFamily="34" charset="0"/>
                <a:cs typeface="Times New Roman" panose="02020603050405020304" pitchFamily="18" charset="0"/>
              </a:rPr>
              <a:t>Therefore, this Growth for Jobs Strategy sets out a comprehensive, challenging and ambitious goal for the Western Cape to grow its economy by between </a:t>
            </a:r>
            <a:r>
              <a:rPr lang="en-ZA" sz="1800" b="1">
                <a:effectLst/>
                <a:latin typeface="Gotham Narrow Book"/>
                <a:ea typeface="Arial" panose="020B0604020202020204" pitchFamily="34" charset="0"/>
                <a:cs typeface="Times New Roman" panose="02020603050405020304" pitchFamily="18" charset="0"/>
              </a:rPr>
              <a:t>4 and 6%</a:t>
            </a:r>
            <a:r>
              <a:rPr lang="en-ZA" sz="1800">
                <a:effectLst/>
                <a:latin typeface="Gotham Narrow Book"/>
                <a:ea typeface="Arial" panose="020B0604020202020204" pitchFamily="34" charset="0"/>
                <a:cs typeface="Times New Roman" panose="02020603050405020304" pitchFamily="18" charset="0"/>
              </a:rPr>
              <a:t> by 2035. </a:t>
            </a:r>
            <a:endParaRPr lang="en-GB" sz="1800">
              <a:effectLst/>
              <a:latin typeface="Arial" panose="020B0604020202020204" pitchFamily="34" charset="0"/>
              <a:ea typeface="Arial" panose="020B0604020202020204" pitchFamily="34" charset="0"/>
              <a:cs typeface="Times New Roman" panose="02020603050405020304" pitchFamily="18" charset="0"/>
            </a:endParaRPr>
          </a:p>
          <a:p>
            <a:pPr marL="0" marR="0" algn="just">
              <a:lnSpc>
                <a:spcPct val="107000"/>
              </a:lnSpc>
              <a:spcBef>
                <a:spcPts val="0"/>
              </a:spcBef>
              <a:spcAft>
                <a:spcPts val="800"/>
              </a:spcAft>
            </a:pPr>
            <a:r>
              <a:rPr lang="en-ZA" sz="1800">
                <a:effectLst/>
                <a:latin typeface="Gotham Narrow Book"/>
                <a:ea typeface="Arial" panose="020B0604020202020204" pitchFamily="34" charset="0"/>
                <a:cs typeface="Times New Roman" panose="02020603050405020304" pitchFamily="18" charset="0"/>
              </a:rPr>
              <a:t>It is also a strategy that clarifies that </a:t>
            </a:r>
            <a:r>
              <a:rPr lang="en-ZA" sz="1800" b="1">
                <a:effectLst/>
                <a:latin typeface="Gotham Narrow Book"/>
                <a:ea typeface="Arial" panose="020B0604020202020204" pitchFamily="34" charset="0"/>
                <a:cs typeface="Times New Roman" panose="02020603050405020304" pitchFamily="18" charset="0"/>
              </a:rPr>
              <a:t>how</a:t>
            </a:r>
            <a:r>
              <a:rPr lang="en-ZA" sz="1800">
                <a:effectLst/>
                <a:latin typeface="Gotham Narrow Book"/>
                <a:ea typeface="Arial" panose="020B0604020202020204" pitchFamily="34" charset="0"/>
                <a:cs typeface="Times New Roman" panose="02020603050405020304" pitchFamily="18" charset="0"/>
              </a:rPr>
              <a:t> we grow our economy is as important as the growth itself. In this way, the Growth for Jobs Strategy distinguishes itself from previous strategies, by providing a long-term perspective with clear targets, framed within defined principles. It is centred on systemic solutions that address key binding constraints and an enabling environment for the private sector that accelerates our economic growth. </a:t>
            </a:r>
            <a:endParaRPr lang="en-GB" sz="1800">
              <a:effectLst/>
              <a:latin typeface="Arial" panose="020B0604020202020204" pitchFamily="34" charset="0"/>
              <a:ea typeface="Arial" panose="020B0604020202020204" pitchFamily="34" charset="0"/>
              <a:cs typeface="Times New Roman" panose="02020603050405020304" pitchFamily="18" charset="0"/>
            </a:endParaRPr>
          </a:p>
          <a:p>
            <a:pPr marL="0" marR="0" indent="-57150" algn="just">
              <a:lnSpc>
                <a:spcPct val="115000"/>
              </a:lnSpc>
              <a:spcBef>
                <a:spcPts val="0"/>
              </a:spcBef>
              <a:spcAft>
                <a:spcPts val="0"/>
              </a:spcAft>
            </a:pPr>
            <a:r>
              <a:rPr lang="en-ZA" sz="1800">
                <a:effectLst/>
                <a:latin typeface="Gotham Narrow Book"/>
                <a:ea typeface="Arial" panose="020B0604020202020204" pitchFamily="34" charset="0"/>
                <a:cs typeface="Times New Roman" panose="02020603050405020304" pitchFamily="18" charset="0"/>
              </a:rPr>
              <a:t> The formulation of the Growth for Jobs Strategy has been data-driven, evidence-led and has involved extensive consultation. It draws on a provincial Growth Diagnostic completed in 2022 and involved a team of officials and independent experts who engaged with stakeholders from the private and public sectors, and representatives from across civil society and academia. </a:t>
            </a:r>
            <a:endParaRPr lang="en-GB" sz="1800">
              <a:effectLst/>
              <a:latin typeface="Arial" panose="020B0604020202020204" pitchFamily="34" charset="0"/>
              <a:ea typeface="Arial" panose="020B0604020202020204" pitchFamily="34" charset="0"/>
              <a:cs typeface="Times New Roman" panose="02020603050405020304" pitchFamily="18" charset="0"/>
            </a:endParaRPr>
          </a:p>
          <a:p>
            <a:pPr marL="180340" marR="0" indent="-180340" algn="just">
              <a:lnSpc>
                <a:spcPct val="115000"/>
              </a:lnSpc>
              <a:spcBef>
                <a:spcPts val="0"/>
              </a:spcBef>
              <a:spcAft>
                <a:spcPts val="0"/>
              </a:spcAft>
            </a:pPr>
            <a:r>
              <a:rPr lang="en-ZA" sz="1800">
                <a:effectLst/>
                <a:latin typeface="Gotham Narrow Book"/>
                <a:ea typeface="Arial" panose="020B0604020202020204" pitchFamily="34" charset="0"/>
                <a:cs typeface="Times New Roman" panose="02020603050405020304" pitchFamily="18" charset="0"/>
              </a:rPr>
              <a:t> </a:t>
            </a:r>
            <a:endParaRPr lang="en-GB" sz="1800">
              <a:effectLst/>
              <a:latin typeface="Arial" panose="020B0604020202020204" pitchFamily="34" charset="0"/>
              <a:ea typeface="Arial" panose="020B0604020202020204" pitchFamily="34" charset="0"/>
              <a:cs typeface="Times New Roman" panose="02020603050405020304" pitchFamily="18" charset="0"/>
            </a:endParaRPr>
          </a:p>
          <a:p>
            <a:pPr marL="0" marR="0" algn="just">
              <a:lnSpc>
                <a:spcPct val="107000"/>
              </a:lnSpc>
              <a:spcBef>
                <a:spcPts val="0"/>
              </a:spcBef>
              <a:spcAft>
                <a:spcPts val="800"/>
              </a:spcAft>
            </a:pPr>
            <a:r>
              <a:rPr lang="en-ZA" sz="1800">
                <a:effectLst/>
                <a:latin typeface="Gotham Narrow Book"/>
                <a:ea typeface="Arial" panose="020B0604020202020204" pitchFamily="34" charset="0"/>
                <a:cs typeface="Times New Roman" panose="02020603050405020304" pitchFamily="18" charset="0"/>
              </a:rPr>
              <a:t>The Growth for Jobs Strategy process drew from three surveys that were conducted and disseminated through private-sector channels, drawing in the views of over 540 stakeholders. Furthermore, during the strategy formulation process, the Western Cape Government consulted over 2000 people and industry representatives (and their constituents representing more than 30 000 individuals) over the course of </a:t>
            </a:r>
            <a:r>
              <a:rPr lang="en-ZA" sz="1800" b="1">
                <a:effectLst/>
                <a:latin typeface="Gotham Narrow Book"/>
                <a:ea typeface="Arial" panose="020B0604020202020204" pitchFamily="34" charset="0"/>
                <a:cs typeface="Times New Roman" panose="02020603050405020304" pitchFamily="18" charset="0"/>
              </a:rPr>
              <a:t>188</a:t>
            </a:r>
            <a:r>
              <a:rPr lang="en-ZA" sz="1800">
                <a:effectLst/>
                <a:latin typeface="Gotham Narrow Book"/>
                <a:ea typeface="Arial" panose="020B0604020202020204" pitchFamily="34" charset="0"/>
                <a:cs typeface="Times New Roman" panose="02020603050405020304" pitchFamily="18" charset="0"/>
              </a:rPr>
              <a:t> engagements.</a:t>
            </a:r>
            <a:endParaRPr lang="en-GB" sz="1800">
              <a:effectLst/>
              <a:latin typeface="Arial" panose="020B0604020202020204" pitchFamily="34" charset="0"/>
              <a:ea typeface="Arial" panose="020B0604020202020204" pitchFamily="34" charset="0"/>
              <a:cs typeface="Times New Roman" panose="02020603050405020304" pitchFamily="18" charset="0"/>
            </a:endParaRPr>
          </a:p>
          <a:p>
            <a:pPr marL="0" marR="0" algn="just">
              <a:lnSpc>
                <a:spcPct val="107000"/>
              </a:lnSpc>
              <a:spcBef>
                <a:spcPts val="0"/>
              </a:spcBef>
              <a:spcAft>
                <a:spcPts val="800"/>
              </a:spcAft>
            </a:pPr>
            <a:r>
              <a:rPr lang="en-ZA" sz="1800">
                <a:effectLst/>
                <a:latin typeface="Gotham Narrow Book"/>
                <a:ea typeface="Arial" panose="020B0604020202020204" pitchFamily="34" charset="0"/>
                <a:cs typeface="Times New Roman" panose="02020603050405020304" pitchFamily="18" charset="0"/>
              </a:rPr>
              <a:t>At its heart, the Growth for Jobs Strategy is premised on a recognition that the private sector creates jobs, while the State needs to create an environment in which people and businesses are enabled to create and exploit opportunities as they arise. This kind of ‘horizontal’ enablement empowers citizens and fosters independence, freedom, and self-reliance. </a:t>
            </a:r>
            <a:endParaRPr lang="en-GB" sz="1800">
              <a:effectLst/>
              <a:latin typeface="Arial" panose="020B0604020202020204" pitchFamily="34" charset="0"/>
              <a:ea typeface="Arial" panose="020B0604020202020204" pitchFamily="34" charset="0"/>
              <a:cs typeface="Times New Roman" panose="02020603050405020304" pitchFamily="18" charset="0"/>
            </a:endParaRPr>
          </a:p>
          <a:p>
            <a:pPr marL="0" marR="0" algn="just">
              <a:lnSpc>
                <a:spcPct val="107000"/>
              </a:lnSpc>
              <a:spcBef>
                <a:spcPts val="0"/>
              </a:spcBef>
              <a:spcAft>
                <a:spcPts val="800"/>
              </a:spcAft>
            </a:pPr>
            <a:r>
              <a:rPr lang="en-ZA" sz="1800">
                <a:effectLst/>
                <a:latin typeface="Gotham Narrow Book"/>
                <a:ea typeface="Arial" panose="020B0604020202020204" pitchFamily="34" charset="0"/>
                <a:cs typeface="Times New Roman" panose="02020603050405020304" pitchFamily="18" charset="0"/>
              </a:rPr>
              <a:t> To give effect to this approach, the Growth for Jobs Strategy has several important anchors:</a:t>
            </a:r>
            <a:endParaRPr lang="en-GB" sz="180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ZA" sz="1800">
                <a:effectLst/>
                <a:latin typeface="Gotham Narrow Book"/>
                <a:ea typeface="Arial" panose="020B0604020202020204" pitchFamily="34" charset="0"/>
                <a:cs typeface="Times New Roman" panose="02020603050405020304" pitchFamily="18" charset="0"/>
              </a:rPr>
              <a:t>Clear </a:t>
            </a:r>
            <a:r>
              <a:rPr lang="en-ZA" sz="1800" b="1">
                <a:effectLst/>
                <a:latin typeface="Gotham Narrow Book"/>
                <a:ea typeface="Arial" panose="020B0604020202020204" pitchFamily="34" charset="0"/>
                <a:cs typeface="Times New Roman" panose="02020603050405020304" pitchFamily="18" charset="0"/>
              </a:rPr>
              <a:t>principles</a:t>
            </a:r>
            <a:r>
              <a:rPr lang="en-ZA" sz="1800">
                <a:effectLst/>
                <a:latin typeface="Gotham Narrow Book"/>
                <a:ea typeface="Arial" panose="020B0604020202020204" pitchFamily="34" charset="0"/>
                <a:cs typeface="Times New Roman" panose="02020603050405020304" pitchFamily="18" charset="0"/>
              </a:rPr>
              <a:t> set out in a strategic framework that have guided thinking and decisions. </a:t>
            </a:r>
            <a:endParaRPr lang="en-GB" sz="180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ZA" sz="1800">
                <a:effectLst/>
                <a:latin typeface="Gotham Narrow Book"/>
                <a:ea typeface="Arial" panose="020B0604020202020204" pitchFamily="34" charset="0"/>
                <a:cs typeface="Times New Roman" panose="02020603050405020304" pitchFamily="18" charset="0"/>
              </a:rPr>
              <a:t>Crucial </a:t>
            </a:r>
            <a:r>
              <a:rPr lang="en-ZA" sz="1800" b="1">
                <a:effectLst/>
                <a:latin typeface="Gotham Narrow Book"/>
                <a:ea typeface="Arial" panose="020B0604020202020204" pitchFamily="34" charset="0"/>
                <a:cs typeface="Times New Roman" panose="02020603050405020304" pitchFamily="18" charset="0"/>
              </a:rPr>
              <a:t>priority focus areas</a:t>
            </a:r>
            <a:r>
              <a:rPr lang="en-ZA" sz="1800">
                <a:effectLst/>
                <a:latin typeface="Gotham Narrow Book"/>
                <a:ea typeface="Arial" panose="020B0604020202020204" pitchFamily="34" charset="0"/>
                <a:cs typeface="Times New Roman" panose="02020603050405020304" pitchFamily="18" charset="0"/>
              </a:rPr>
              <a:t> (PFAs) that shape decisions around the nature of the interventions needed to maximise impact. </a:t>
            </a:r>
            <a:endParaRPr lang="en-GB" sz="180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ZA" sz="1800" b="1">
                <a:effectLst/>
                <a:latin typeface="Gotham Narrow Book"/>
                <a:ea typeface="Arial" panose="020B0604020202020204" pitchFamily="34" charset="0"/>
                <a:cs typeface="Times New Roman" panose="02020603050405020304" pitchFamily="18" charset="0"/>
              </a:rPr>
              <a:t>Key levers, enablers and accelerators</a:t>
            </a:r>
            <a:r>
              <a:rPr lang="en-ZA" sz="1800">
                <a:effectLst/>
                <a:latin typeface="Gotham Narrow Book"/>
                <a:ea typeface="Arial" panose="020B0604020202020204" pitchFamily="34" charset="0"/>
                <a:cs typeface="Times New Roman" panose="02020603050405020304" pitchFamily="18" charset="0"/>
              </a:rPr>
              <a:t> that facilitate the achievement of these goals. </a:t>
            </a:r>
            <a:endParaRPr lang="en-GB" sz="1800">
              <a:effectLst/>
              <a:latin typeface="Arial" panose="020B0604020202020204" pitchFamily="34" charset="0"/>
              <a:ea typeface="Arial" panose="020B0604020202020204" pitchFamily="34" charset="0"/>
              <a:cs typeface="Times New Roman" panose="02020603050405020304" pitchFamily="18" charset="0"/>
            </a:endParaRPr>
          </a:p>
          <a:p>
            <a:pPr marL="0" marR="0" algn="just">
              <a:lnSpc>
                <a:spcPct val="115000"/>
              </a:lnSpc>
              <a:spcBef>
                <a:spcPts val="0"/>
              </a:spcBef>
              <a:spcAft>
                <a:spcPts val="800"/>
              </a:spcAft>
            </a:pPr>
            <a:r>
              <a:rPr lang="en-ZA" sz="1800">
                <a:effectLst/>
                <a:latin typeface="Gotham Narrow Book"/>
                <a:ea typeface="Arial" panose="020B0604020202020204" pitchFamily="34" charset="0"/>
                <a:cs typeface="Times New Roman" panose="02020603050405020304" pitchFamily="18" charset="0"/>
              </a:rPr>
              <a:t> </a:t>
            </a:r>
            <a:endParaRPr lang="en-GB" sz="1800">
              <a:effectLst/>
              <a:latin typeface="Arial" panose="020B0604020202020204" pitchFamily="34" charset="0"/>
              <a:ea typeface="Arial" panose="020B0604020202020204" pitchFamily="34" charset="0"/>
              <a:cs typeface="Times New Roman" panose="02020603050405020304" pitchFamily="18" charset="0"/>
            </a:endParaRPr>
          </a:p>
          <a:p>
            <a:pPr marL="0" marR="0" algn="just">
              <a:lnSpc>
                <a:spcPct val="107000"/>
              </a:lnSpc>
              <a:spcBef>
                <a:spcPts val="0"/>
              </a:spcBef>
              <a:spcAft>
                <a:spcPts val="800"/>
              </a:spcAft>
            </a:pPr>
            <a:r>
              <a:rPr lang="en-ZA" sz="1800">
                <a:effectLst/>
                <a:latin typeface="Gotham Narrow Book"/>
                <a:ea typeface="Arial" panose="020B0604020202020204" pitchFamily="34" charset="0"/>
                <a:cs typeface="Times New Roman" panose="02020603050405020304" pitchFamily="18" charset="0"/>
              </a:rPr>
              <a:t>Finally, the Growth for Jobs Strategy is a whole-of- government, all-of-society strategy whose success requires the energy, commitment and allocation of resources from across government, the private sector and civil society. </a:t>
            </a:r>
            <a:endParaRPr lang="en-GB" sz="1800">
              <a:effectLst/>
              <a:latin typeface="Arial" panose="020B0604020202020204" pitchFamily="34" charset="0"/>
              <a:ea typeface="Arial" panose="020B060402020202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6025923F-580B-A047-9C0E-6EE78A396537}" type="slidenum">
              <a:rPr lang="en-US" smtClean="0"/>
              <a:t>11</a:t>
            </a:fld>
            <a:endParaRPr lang="en-US"/>
          </a:p>
        </p:txBody>
      </p:sp>
    </p:spTree>
    <p:extLst>
      <p:ext uri="{BB962C8B-B14F-4D97-AF65-F5344CB8AC3E}">
        <p14:creationId xmlns:p14="http://schemas.microsoft.com/office/powerpoint/2010/main" val="2496737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C01D86-2D0D-4E43-BF49-03699C27A636}" type="slidenum">
              <a:rPr lang="en-US" smtClean="0"/>
              <a:t>12</a:t>
            </a:fld>
            <a:endParaRPr lang="en-US"/>
          </a:p>
        </p:txBody>
      </p:sp>
    </p:spTree>
    <p:extLst>
      <p:ext uri="{BB962C8B-B14F-4D97-AF65-F5344CB8AC3E}">
        <p14:creationId xmlns:p14="http://schemas.microsoft.com/office/powerpoint/2010/main" val="759213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800"/>
              </a:spcAft>
            </a:pPr>
            <a:endParaRPr lang="en-GB" sz="18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07000"/>
              </a:lnSpc>
              <a:spcBef>
                <a:spcPts val="0"/>
              </a:spcBef>
              <a:spcAft>
                <a:spcPts val="800"/>
              </a:spcAft>
            </a:pPr>
            <a:r>
              <a:rPr lang="en-US" sz="1800" b="1">
                <a:solidFill>
                  <a:srgbClr val="000099"/>
                </a:solidFill>
                <a:effectLst/>
                <a:latin typeface="Gotham Narrow Medium"/>
                <a:ea typeface="Arial" panose="020B0604020202020204" pitchFamily="34" charset="0"/>
                <a:cs typeface="Times New Roman" panose="02020603050405020304" pitchFamily="18" charset="0"/>
              </a:rPr>
              <a:t>Introduction</a:t>
            </a:r>
            <a:endParaRPr lang="en-GB" sz="1800">
              <a:effectLst/>
              <a:latin typeface="Arial" panose="020B0604020202020204" pitchFamily="34" charset="0"/>
              <a:ea typeface="Arial" panose="020B0604020202020204" pitchFamily="34" charset="0"/>
              <a:cs typeface="Times New Roman" panose="02020603050405020304" pitchFamily="18" charset="0"/>
            </a:endParaRPr>
          </a:p>
          <a:p>
            <a:pPr marL="0" marR="0" algn="just">
              <a:lnSpc>
                <a:spcPct val="107000"/>
              </a:lnSpc>
              <a:spcBef>
                <a:spcPts val="0"/>
              </a:spcBef>
              <a:spcAft>
                <a:spcPts val="800"/>
              </a:spcAft>
            </a:pPr>
            <a:br>
              <a:rPr lang="en-GB">
                <a:effectLst/>
              </a:rPr>
            </a:br>
            <a:r>
              <a:rPr lang="en-ZA" sz="1800">
                <a:effectLst/>
                <a:latin typeface="Gotham Narrow Book"/>
              </a:rPr>
              <a:t>Like the rest of South Africa, the Western Cape </a:t>
            </a:r>
            <a:r>
              <a:rPr lang="en-ZA">
                <a:effectLst/>
                <a:latin typeface="Gotham Narrow Book"/>
              </a:rPr>
              <a:t>faces a range of deep, interconnected, socio-economic challenges that include unemployment, poverty and crime. While there is no panacea for these challenges, which have deep roots in the country’s history and social structure, there is also no prospect of addressing any of them without faster economic growth. Economic growth is essential to generating rapid and sustained job creation, faster growth in living standards and increased resources available to society. </a:t>
            </a:r>
            <a:r>
              <a:rPr lang="en-ZA" sz="1800">
                <a:effectLst/>
                <a:latin typeface="Gotham Narrow Book"/>
                <a:ea typeface="Arial" panose="020B0604020202020204" pitchFamily="34" charset="0"/>
                <a:cs typeface="Times New Roman" panose="02020603050405020304" pitchFamily="18" charset="0"/>
              </a:rPr>
              <a:t>The Western Cape Government identified the need for a strategy to lift dramatically the provincial growth rate and, to the extent that growth continues to falter in South Africa, to decouple the province’s growth trajectory from that of the rest of the country.</a:t>
            </a:r>
            <a:endParaRPr lang="en-GB" sz="1800">
              <a:effectLst/>
              <a:latin typeface="Arial" panose="020B0604020202020204" pitchFamily="34" charset="0"/>
              <a:ea typeface="Arial" panose="020B0604020202020204" pitchFamily="34" charset="0"/>
              <a:cs typeface="Times New Roman" panose="02020603050405020304" pitchFamily="18" charset="0"/>
            </a:endParaRPr>
          </a:p>
          <a:p>
            <a:pPr marL="0" marR="0" algn="just">
              <a:lnSpc>
                <a:spcPct val="107000"/>
              </a:lnSpc>
              <a:spcBef>
                <a:spcPts val="0"/>
              </a:spcBef>
              <a:spcAft>
                <a:spcPts val="800"/>
              </a:spcAft>
            </a:pPr>
            <a:r>
              <a:rPr lang="en-ZA" sz="1800">
                <a:effectLst/>
                <a:latin typeface="Gotham Narrow Book"/>
                <a:ea typeface="Arial" panose="020B0604020202020204" pitchFamily="34" charset="0"/>
                <a:cs typeface="Times New Roman" panose="02020603050405020304" pitchFamily="18" charset="0"/>
              </a:rPr>
              <a:t>Therefore, this Growth for Jobs Strategy sets out a comprehensive, challenging and ambitious goal for the Western Cape to grow its economy by between </a:t>
            </a:r>
            <a:r>
              <a:rPr lang="en-ZA" sz="1800" b="1">
                <a:effectLst/>
                <a:latin typeface="Gotham Narrow Book"/>
                <a:ea typeface="Arial" panose="020B0604020202020204" pitchFamily="34" charset="0"/>
                <a:cs typeface="Times New Roman" panose="02020603050405020304" pitchFamily="18" charset="0"/>
              </a:rPr>
              <a:t>4 and 6%</a:t>
            </a:r>
            <a:r>
              <a:rPr lang="en-ZA" sz="1800">
                <a:effectLst/>
                <a:latin typeface="Gotham Narrow Book"/>
                <a:ea typeface="Arial" panose="020B0604020202020204" pitchFamily="34" charset="0"/>
                <a:cs typeface="Times New Roman" panose="02020603050405020304" pitchFamily="18" charset="0"/>
              </a:rPr>
              <a:t> by 2035. </a:t>
            </a:r>
            <a:endParaRPr lang="en-GB" sz="1800">
              <a:effectLst/>
              <a:latin typeface="Arial" panose="020B0604020202020204" pitchFamily="34" charset="0"/>
              <a:ea typeface="Arial" panose="020B0604020202020204" pitchFamily="34" charset="0"/>
              <a:cs typeface="Times New Roman" panose="02020603050405020304" pitchFamily="18" charset="0"/>
            </a:endParaRPr>
          </a:p>
          <a:p>
            <a:pPr marL="0" marR="0" algn="just">
              <a:lnSpc>
                <a:spcPct val="107000"/>
              </a:lnSpc>
              <a:spcBef>
                <a:spcPts val="0"/>
              </a:spcBef>
              <a:spcAft>
                <a:spcPts val="800"/>
              </a:spcAft>
            </a:pPr>
            <a:r>
              <a:rPr lang="en-ZA" sz="1800">
                <a:effectLst/>
                <a:latin typeface="Gotham Narrow Book"/>
                <a:ea typeface="Arial" panose="020B0604020202020204" pitchFamily="34" charset="0"/>
                <a:cs typeface="Times New Roman" panose="02020603050405020304" pitchFamily="18" charset="0"/>
              </a:rPr>
              <a:t>It is also a strategy that clarifies that </a:t>
            </a:r>
            <a:r>
              <a:rPr lang="en-ZA" sz="1800" b="1">
                <a:effectLst/>
                <a:latin typeface="Gotham Narrow Book"/>
                <a:ea typeface="Arial" panose="020B0604020202020204" pitchFamily="34" charset="0"/>
                <a:cs typeface="Times New Roman" panose="02020603050405020304" pitchFamily="18" charset="0"/>
              </a:rPr>
              <a:t>how</a:t>
            </a:r>
            <a:r>
              <a:rPr lang="en-ZA" sz="1800">
                <a:effectLst/>
                <a:latin typeface="Gotham Narrow Book"/>
                <a:ea typeface="Arial" panose="020B0604020202020204" pitchFamily="34" charset="0"/>
                <a:cs typeface="Times New Roman" panose="02020603050405020304" pitchFamily="18" charset="0"/>
              </a:rPr>
              <a:t> we grow our economy is as important as the growth itself. In this way, the Growth for Jobs Strategy distinguishes itself from previous strategies, by providing a long-term perspective with clear targets, framed within defined principles. It is centred on systemic solutions that address key binding constraints and an enabling environment for the private sector that accelerates our economic growth. </a:t>
            </a:r>
            <a:endParaRPr lang="en-GB" sz="1800">
              <a:effectLst/>
              <a:latin typeface="Arial" panose="020B0604020202020204" pitchFamily="34" charset="0"/>
              <a:ea typeface="Arial" panose="020B0604020202020204" pitchFamily="34" charset="0"/>
              <a:cs typeface="Times New Roman" panose="02020603050405020304" pitchFamily="18" charset="0"/>
            </a:endParaRPr>
          </a:p>
          <a:p>
            <a:pPr marL="0" marR="0" indent="-57150" algn="just">
              <a:lnSpc>
                <a:spcPct val="115000"/>
              </a:lnSpc>
              <a:spcBef>
                <a:spcPts val="0"/>
              </a:spcBef>
              <a:spcAft>
                <a:spcPts val="0"/>
              </a:spcAft>
            </a:pPr>
            <a:r>
              <a:rPr lang="en-ZA" sz="1800">
                <a:effectLst/>
                <a:latin typeface="Gotham Narrow Book"/>
                <a:ea typeface="Arial" panose="020B0604020202020204" pitchFamily="34" charset="0"/>
                <a:cs typeface="Times New Roman" panose="02020603050405020304" pitchFamily="18" charset="0"/>
              </a:rPr>
              <a:t> The formulation of the Growth for Jobs Strategy has been data-driven, evidence-led and has involved extensive consultation. It draws on a provincial Growth Diagnostic completed in 2022 and involved a team of officials and independent experts who engaged with stakeholders from the private and public sectors, and representatives from across civil society and academia. </a:t>
            </a:r>
            <a:endParaRPr lang="en-GB" sz="1800">
              <a:effectLst/>
              <a:latin typeface="Arial" panose="020B0604020202020204" pitchFamily="34" charset="0"/>
              <a:ea typeface="Arial" panose="020B0604020202020204" pitchFamily="34" charset="0"/>
              <a:cs typeface="Times New Roman" panose="02020603050405020304" pitchFamily="18" charset="0"/>
            </a:endParaRPr>
          </a:p>
          <a:p>
            <a:pPr marL="180340" marR="0" indent="-180340" algn="just">
              <a:lnSpc>
                <a:spcPct val="115000"/>
              </a:lnSpc>
              <a:spcBef>
                <a:spcPts val="0"/>
              </a:spcBef>
              <a:spcAft>
                <a:spcPts val="0"/>
              </a:spcAft>
            </a:pPr>
            <a:r>
              <a:rPr lang="en-ZA" sz="1800">
                <a:effectLst/>
                <a:latin typeface="Gotham Narrow Book"/>
                <a:ea typeface="Arial" panose="020B0604020202020204" pitchFamily="34" charset="0"/>
                <a:cs typeface="Times New Roman" panose="02020603050405020304" pitchFamily="18" charset="0"/>
              </a:rPr>
              <a:t> </a:t>
            </a:r>
            <a:endParaRPr lang="en-GB" sz="1800">
              <a:effectLst/>
              <a:latin typeface="Arial" panose="020B0604020202020204" pitchFamily="34" charset="0"/>
              <a:ea typeface="Arial" panose="020B0604020202020204" pitchFamily="34" charset="0"/>
              <a:cs typeface="Times New Roman" panose="02020603050405020304" pitchFamily="18" charset="0"/>
            </a:endParaRPr>
          </a:p>
          <a:p>
            <a:pPr marL="0" marR="0" algn="just">
              <a:lnSpc>
                <a:spcPct val="107000"/>
              </a:lnSpc>
              <a:spcBef>
                <a:spcPts val="0"/>
              </a:spcBef>
              <a:spcAft>
                <a:spcPts val="800"/>
              </a:spcAft>
            </a:pPr>
            <a:r>
              <a:rPr lang="en-ZA" sz="1800">
                <a:effectLst/>
                <a:latin typeface="Gotham Narrow Book"/>
                <a:ea typeface="Arial" panose="020B0604020202020204" pitchFamily="34" charset="0"/>
                <a:cs typeface="Times New Roman" panose="02020603050405020304" pitchFamily="18" charset="0"/>
              </a:rPr>
              <a:t>The Growth for Jobs Strategy process drew from three surveys that were conducted and disseminated through private-sector channels, drawing in the views of over 540 stakeholders. Furthermore, during the strategy formulation process, the Western Cape Government consulted over 2000 people and industry representatives (and their constituents representing more than 30 000 individuals) over the course of </a:t>
            </a:r>
            <a:r>
              <a:rPr lang="en-ZA" sz="1800" b="1">
                <a:effectLst/>
                <a:latin typeface="Gotham Narrow Book"/>
                <a:ea typeface="Arial" panose="020B0604020202020204" pitchFamily="34" charset="0"/>
                <a:cs typeface="Times New Roman" panose="02020603050405020304" pitchFamily="18" charset="0"/>
              </a:rPr>
              <a:t>188</a:t>
            </a:r>
            <a:r>
              <a:rPr lang="en-ZA" sz="1800">
                <a:effectLst/>
                <a:latin typeface="Gotham Narrow Book"/>
                <a:ea typeface="Arial" panose="020B0604020202020204" pitchFamily="34" charset="0"/>
                <a:cs typeface="Times New Roman" panose="02020603050405020304" pitchFamily="18" charset="0"/>
              </a:rPr>
              <a:t> engagements.</a:t>
            </a:r>
            <a:endParaRPr lang="en-GB" sz="1800">
              <a:effectLst/>
              <a:latin typeface="Arial" panose="020B0604020202020204" pitchFamily="34" charset="0"/>
              <a:ea typeface="Arial" panose="020B0604020202020204" pitchFamily="34" charset="0"/>
              <a:cs typeface="Times New Roman" panose="02020603050405020304" pitchFamily="18" charset="0"/>
            </a:endParaRPr>
          </a:p>
          <a:p>
            <a:pPr marL="0" marR="0" algn="just">
              <a:lnSpc>
                <a:spcPct val="107000"/>
              </a:lnSpc>
              <a:spcBef>
                <a:spcPts val="0"/>
              </a:spcBef>
              <a:spcAft>
                <a:spcPts val="800"/>
              </a:spcAft>
            </a:pPr>
            <a:r>
              <a:rPr lang="en-ZA" sz="1800">
                <a:effectLst/>
                <a:latin typeface="Gotham Narrow Book"/>
                <a:ea typeface="Arial" panose="020B0604020202020204" pitchFamily="34" charset="0"/>
                <a:cs typeface="Times New Roman" panose="02020603050405020304" pitchFamily="18" charset="0"/>
              </a:rPr>
              <a:t>At its heart, the Growth for Jobs Strategy is premised on a recognition that the private sector creates jobs, while the State needs to create an environment in which people and businesses are enabled to create and exploit opportunities as they arise. This kind of ‘horizontal’ enablement empowers citizens and fosters independence, freedom, and self-reliance. </a:t>
            </a:r>
            <a:endParaRPr lang="en-GB" sz="1800">
              <a:effectLst/>
              <a:latin typeface="Arial" panose="020B0604020202020204" pitchFamily="34" charset="0"/>
              <a:ea typeface="Arial" panose="020B0604020202020204" pitchFamily="34" charset="0"/>
              <a:cs typeface="Times New Roman" panose="02020603050405020304" pitchFamily="18" charset="0"/>
            </a:endParaRPr>
          </a:p>
          <a:p>
            <a:pPr marL="0" marR="0" algn="just">
              <a:lnSpc>
                <a:spcPct val="107000"/>
              </a:lnSpc>
              <a:spcBef>
                <a:spcPts val="0"/>
              </a:spcBef>
              <a:spcAft>
                <a:spcPts val="800"/>
              </a:spcAft>
            </a:pPr>
            <a:r>
              <a:rPr lang="en-ZA" sz="1800">
                <a:effectLst/>
                <a:latin typeface="Gotham Narrow Book"/>
                <a:ea typeface="Arial" panose="020B0604020202020204" pitchFamily="34" charset="0"/>
                <a:cs typeface="Times New Roman" panose="02020603050405020304" pitchFamily="18" charset="0"/>
              </a:rPr>
              <a:t> To give effect to this approach, the Growth for Jobs Strategy has several important anchors:</a:t>
            </a:r>
            <a:endParaRPr lang="en-GB" sz="180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ZA" sz="1800">
                <a:effectLst/>
                <a:latin typeface="Gotham Narrow Book"/>
                <a:ea typeface="Arial" panose="020B0604020202020204" pitchFamily="34" charset="0"/>
                <a:cs typeface="Times New Roman" panose="02020603050405020304" pitchFamily="18" charset="0"/>
              </a:rPr>
              <a:t>Clear </a:t>
            </a:r>
            <a:r>
              <a:rPr lang="en-ZA" sz="1800" b="1">
                <a:effectLst/>
                <a:latin typeface="Gotham Narrow Book"/>
                <a:ea typeface="Arial" panose="020B0604020202020204" pitchFamily="34" charset="0"/>
                <a:cs typeface="Times New Roman" panose="02020603050405020304" pitchFamily="18" charset="0"/>
              </a:rPr>
              <a:t>principles</a:t>
            </a:r>
            <a:r>
              <a:rPr lang="en-ZA" sz="1800">
                <a:effectLst/>
                <a:latin typeface="Gotham Narrow Book"/>
                <a:ea typeface="Arial" panose="020B0604020202020204" pitchFamily="34" charset="0"/>
                <a:cs typeface="Times New Roman" panose="02020603050405020304" pitchFamily="18" charset="0"/>
              </a:rPr>
              <a:t> set out in a strategic framework that have guided thinking and decisions. </a:t>
            </a:r>
            <a:endParaRPr lang="en-GB" sz="180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ZA" sz="1800">
                <a:effectLst/>
                <a:latin typeface="Gotham Narrow Book"/>
                <a:ea typeface="Arial" panose="020B0604020202020204" pitchFamily="34" charset="0"/>
                <a:cs typeface="Times New Roman" panose="02020603050405020304" pitchFamily="18" charset="0"/>
              </a:rPr>
              <a:t>Crucial </a:t>
            </a:r>
            <a:r>
              <a:rPr lang="en-ZA" sz="1800" b="1">
                <a:effectLst/>
                <a:latin typeface="Gotham Narrow Book"/>
                <a:ea typeface="Arial" panose="020B0604020202020204" pitchFamily="34" charset="0"/>
                <a:cs typeface="Times New Roman" panose="02020603050405020304" pitchFamily="18" charset="0"/>
              </a:rPr>
              <a:t>priority focus areas</a:t>
            </a:r>
            <a:r>
              <a:rPr lang="en-ZA" sz="1800">
                <a:effectLst/>
                <a:latin typeface="Gotham Narrow Book"/>
                <a:ea typeface="Arial" panose="020B0604020202020204" pitchFamily="34" charset="0"/>
                <a:cs typeface="Times New Roman" panose="02020603050405020304" pitchFamily="18" charset="0"/>
              </a:rPr>
              <a:t> (PFAs) that shape decisions around the nature of the interventions needed to maximise impact. </a:t>
            </a:r>
            <a:endParaRPr lang="en-GB" sz="180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ZA" sz="1800" b="1">
                <a:effectLst/>
                <a:latin typeface="Gotham Narrow Book"/>
                <a:ea typeface="Arial" panose="020B0604020202020204" pitchFamily="34" charset="0"/>
                <a:cs typeface="Times New Roman" panose="02020603050405020304" pitchFamily="18" charset="0"/>
              </a:rPr>
              <a:t>Key levers, enablers and accelerators</a:t>
            </a:r>
            <a:r>
              <a:rPr lang="en-ZA" sz="1800">
                <a:effectLst/>
                <a:latin typeface="Gotham Narrow Book"/>
                <a:ea typeface="Arial" panose="020B0604020202020204" pitchFamily="34" charset="0"/>
                <a:cs typeface="Times New Roman" panose="02020603050405020304" pitchFamily="18" charset="0"/>
              </a:rPr>
              <a:t> that facilitate the achievement of these goals. </a:t>
            </a:r>
            <a:endParaRPr lang="en-GB" sz="1800">
              <a:effectLst/>
              <a:latin typeface="Arial" panose="020B0604020202020204" pitchFamily="34" charset="0"/>
              <a:ea typeface="Arial" panose="020B0604020202020204" pitchFamily="34" charset="0"/>
              <a:cs typeface="Times New Roman" panose="02020603050405020304" pitchFamily="18" charset="0"/>
            </a:endParaRPr>
          </a:p>
          <a:p>
            <a:pPr marL="0" marR="0" algn="just">
              <a:lnSpc>
                <a:spcPct val="115000"/>
              </a:lnSpc>
              <a:spcBef>
                <a:spcPts val="0"/>
              </a:spcBef>
              <a:spcAft>
                <a:spcPts val="800"/>
              </a:spcAft>
            </a:pPr>
            <a:r>
              <a:rPr lang="en-ZA" sz="1800">
                <a:effectLst/>
                <a:latin typeface="Gotham Narrow Book"/>
                <a:ea typeface="Arial" panose="020B0604020202020204" pitchFamily="34" charset="0"/>
                <a:cs typeface="Times New Roman" panose="02020603050405020304" pitchFamily="18" charset="0"/>
              </a:rPr>
              <a:t> </a:t>
            </a:r>
            <a:endParaRPr lang="en-GB" sz="1800">
              <a:effectLst/>
              <a:latin typeface="Arial" panose="020B0604020202020204" pitchFamily="34" charset="0"/>
              <a:ea typeface="Arial" panose="020B0604020202020204" pitchFamily="34" charset="0"/>
              <a:cs typeface="Times New Roman" panose="02020603050405020304" pitchFamily="18" charset="0"/>
            </a:endParaRPr>
          </a:p>
          <a:p>
            <a:pPr marL="0" marR="0" algn="just">
              <a:lnSpc>
                <a:spcPct val="107000"/>
              </a:lnSpc>
              <a:spcBef>
                <a:spcPts val="0"/>
              </a:spcBef>
              <a:spcAft>
                <a:spcPts val="800"/>
              </a:spcAft>
            </a:pPr>
            <a:r>
              <a:rPr lang="en-ZA" sz="1800">
                <a:effectLst/>
                <a:latin typeface="Gotham Narrow Book"/>
                <a:ea typeface="Arial" panose="020B0604020202020204" pitchFamily="34" charset="0"/>
                <a:cs typeface="Times New Roman" panose="02020603050405020304" pitchFamily="18" charset="0"/>
              </a:rPr>
              <a:t>Finally, the Growth for Jobs Strategy is a whole-of- government, all-of-society strategy whose success requires the energy, commitment and allocation of resources from across government, the private sector and civil society. </a:t>
            </a:r>
            <a:endParaRPr lang="en-GB" sz="1800">
              <a:effectLst/>
              <a:latin typeface="Arial" panose="020B0604020202020204" pitchFamily="34" charset="0"/>
              <a:ea typeface="Arial" panose="020B060402020202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6025923F-580B-A047-9C0E-6EE78A396537}" type="slidenum">
              <a:rPr lang="en-US" smtClean="0"/>
              <a:t>14</a:t>
            </a:fld>
            <a:endParaRPr lang="en-US"/>
          </a:p>
        </p:txBody>
      </p:sp>
    </p:spTree>
    <p:extLst>
      <p:ext uri="{BB962C8B-B14F-4D97-AF65-F5344CB8AC3E}">
        <p14:creationId xmlns:p14="http://schemas.microsoft.com/office/powerpoint/2010/main" val="24799861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tags" Target="../tags/tag25.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0.xml"/><Relationship Id="rId1" Type="http://schemas.openxmlformats.org/officeDocument/2006/relationships/tags" Target="../tags/tag29.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tags" Target="../tags/tag31.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6.xml"/><Relationship Id="rId1" Type="http://schemas.openxmlformats.org/officeDocument/2006/relationships/tags" Target="../tags/tag35.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8.xml"/><Relationship Id="rId1" Type="http://schemas.openxmlformats.org/officeDocument/2006/relationships/tags" Target="../tags/tag37.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0.xml"/><Relationship Id="rId1" Type="http://schemas.openxmlformats.org/officeDocument/2006/relationships/tags" Target="../tags/tag39.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2.xml"/><Relationship Id="rId1" Type="http://schemas.openxmlformats.org/officeDocument/2006/relationships/tags" Target="../tags/tag41.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0.xml"/><Relationship Id="rId1" Type="http://schemas.openxmlformats.org/officeDocument/2006/relationships/tags" Target="../tags/tag49.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2.xml"/><Relationship Id="rId1" Type="http://schemas.openxmlformats.org/officeDocument/2006/relationships/tags" Target="../tags/tag51.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4.xml"/><Relationship Id="rId1" Type="http://schemas.openxmlformats.org/officeDocument/2006/relationships/tags" Target="../tags/tag53.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6.xml"/><Relationship Id="rId1" Type="http://schemas.openxmlformats.org/officeDocument/2006/relationships/tags" Target="../tags/tag55.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8.xml"/><Relationship Id="rId1" Type="http://schemas.openxmlformats.org/officeDocument/2006/relationships/tags" Target="../tags/tag57.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0.xml"/><Relationship Id="rId1" Type="http://schemas.openxmlformats.org/officeDocument/2006/relationships/tags" Target="../tags/tag59.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2.xml"/><Relationship Id="rId1" Type="http://schemas.openxmlformats.org/officeDocument/2006/relationships/tags" Target="../tags/tag61.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4.xml"/><Relationship Id="rId1" Type="http://schemas.openxmlformats.org/officeDocument/2006/relationships/tags" Target="../tags/tag63.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6.xml"/><Relationship Id="rId1" Type="http://schemas.openxmlformats.org/officeDocument/2006/relationships/tags" Target="../tags/tag65.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8.xml"/><Relationship Id="rId1" Type="http://schemas.openxmlformats.org/officeDocument/2006/relationships/tags" Target="../tags/tag67.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0.xml"/><Relationship Id="rId1" Type="http://schemas.openxmlformats.org/officeDocument/2006/relationships/tags" Target="../tags/tag69.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2.xml"/><Relationship Id="rId1" Type="http://schemas.openxmlformats.org/officeDocument/2006/relationships/tags" Target="../tags/tag7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4.xml"/><Relationship Id="rId1" Type="http://schemas.openxmlformats.org/officeDocument/2006/relationships/tags" Target="../tags/tag73.xml"/></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6.xml"/><Relationship Id="rId1" Type="http://schemas.openxmlformats.org/officeDocument/2006/relationships/tags" Target="../tags/tag75.xml"/></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8.xml"/><Relationship Id="rId1" Type="http://schemas.openxmlformats.org/officeDocument/2006/relationships/tags" Target="../tags/tag77.xml"/></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0.xml"/><Relationship Id="rId1" Type="http://schemas.openxmlformats.org/officeDocument/2006/relationships/tags" Target="../tags/tag79.xml"/></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2.xml"/><Relationship Id="rId1" Type="http://schemas.openxmlformats.org/officeDocument/2006/relationships/tags" Target="../tags/tag81.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4.xml"/><Relationship Id="rId1" Type="http://schemas.openxmlformats.org/officeDocument/2006/relationships/tags" Target="../tags/tag83.xml"/></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6.xml"/><Relationship Id="rId1" Type="http://schemas.openxmlformats.org/officeDocument/2006/relationships/tags" Target="../tags/tag85.xml"/></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8.xml"/><Relationship Id="rId1" Type="http://schemas.openxmlformats.org/officeDocument/2006/relationships/tags" Target="../tags/tag87.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3392" y="3429001"/>
            <a:ext cx="10945216" cy="1008113"/>
          </a:xfrm>
          <a:noFill/>
          <a:extLst>
            <a:ext uri="{909E8E84-426E-40DD-AFC4-6F175D3DCCD1}">
              <a14:hiddenFill xmlns:a14="http://schemas.microsoft.com/office/drawing/2010/main">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a:p>
        </p:txBody>
      </p:sp>
      <p:sp>
        <p:nvSpPr>
          <p:cNvPr id="10" name="Subtitle 2"/>
          <p:cNvSpPr>
            <a:spLocks noGrp="1"/>
          </p:cNvSpPr>
          <p:nvPr>
            <p:ph type="subTitle" idx="1"/>
          </p:nvPr>
        </p:nvSpPr>
        <p:spPr>
          <a:xfrm>
            <a:off x="623392" y="4532528"/>
            <a:ext cx="10945216"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15" name="Date Placeholder 11"/>
          <p:cNvSpPr>
            <a:spLocks noGrp="1"/>
          </p:cNvSpPr>
          <p:nvPr>
            <p:ph type="dt" sz="half" idx="2"/>
          </p:nvPr>
        </p:nvSpPr>
        <p:spPr>
          <a:xfrm>
            <a:off x="9552384" y="5398046"/>
            <a:ext cx="2016224" cy="365125"/>
          </a:xfrm>
          <a:prstGeom prst="rect">
            <a:avLst/>
          </a:prstGeom>
        </p:spPr>
        <p:txBody>
          <a:bodyPr vert="horz" lIns="91440" tIns="45720" rIns="91440" bIns="45720" rtlCol="0" anchor="ctr"/>
          <a:lstStyle>
            <a:lvl1pPr algn="r">
              <a:defRPr sz="1100">
                <a:solidFill>
                  <a:schemeClr val="bg1"/>
                </a:solidFill>
              </a:defRPr>
            </a:lvl1pPr>
          </a:lstStyle>
          <a:p>
            <a:endParaRPr lang="en-GB">
              <a:solidFill>
                <a:prstClr val="white"/>
              </a:solidFill>
            </a:endParaRPr>
          </a:p>
        </p:txBody>
      </p:sp>
      <p:sp>
        <p:nvSpPr>
          <p:cNvPr id="17" name="Text Placeholder 16"/>
          <p:cNvSpPr>
            <a:spLocks noGrp="1"/>
          </p:cNvSpPr>
          <p:nvPr>
            <p:ph type="body" sz="quarter" idx="10" hasCustomPrompt="1"/>
          </p:nvPr>
        </p:nvSpPr>
        <p:spPr>
          <a:xfrm>
            <a:off x="4847397" y="5398046"/>
            <a:ext cx="2112235" cy="365125"/>
          </a:xfrm>
        </p:spPr>
        <p:txBody>
          <a:bodyPr>
            <a:normAutofit/>
          </a:bodyPr>
          <a:lstStyle>
            <a:lvl1pPr algn="r">
              <a:defRPr sz="1100" b="0">
                <a:solidFill>
                  <a:schemeClr val="bg1"/>
                </a:solidFill>
              </a:defRPr>
            </a:lvl1pPr>
          </a:lstStyle>
          <a:p>
            <a:pPr lvl="0"/>
            <a:r>
              <a:rPr lang="en-US"/>
              <a:t>Location   |</a:t>
            </a:r>
            <a:endParaRPr lang="en-GB"/>
          </a:p>
        </p:txBody>
      </p:sp>
      <p:sp>
        <p:nvSpPr>
          <p:cNvPr id="18" name="Text Placeholder 16"/>
          <p:cNvSpPr>
            <a:spLocks noGrp="1"/>
          </p:cNvSpPr>
          <p:nvPr>
            <p:ph type="body" sz="quarter" idx="11" hasCustomPrompt="1"/>
          </p:nvPr>
        </p:nvSpPr>
        <p:spPr>
          <a:xfrm>
            <a:off x="6960096" y="5398046"/>
            <a:ext cx="2592288" cy="365125"/>
          </a:xfrm>
        </p:spPr>
        <p:txBody>
          <a:bodyPr>
            <a:normAutofit/>
          </a:bodyPr>
          <a:lstStyle>
            <a:lvl1pPr algn="r">
              <a:defRPr sz="1100" b="0" baseline="0">
                <a:solidFill>
                  <a:schemeClr val="bg1"/>
                </a:solidFill>
              </a:defRPr>
            </a:lvl1pPr>
          </a:lstStyle>
          <a:p>
            <a:pPr lvl="0"/>
            <a:r>
              <a:rPr lang="en-US"/>
              <a:t>Initial. Surname  |</a:t>
            </a:r>
            <a:endParaRPr lang="en-GB"/>
          </a:p>
        </p:txBody>
      </p:sp>
      <p:pic>
        <p:nvPicPr>
          <p:cNvPr id="6" name="Picture 5" descr="Shape, rectangle&#10;&#10;Description automatically generated">
            <a:extLst>
              <a:ext uri="{FF2B5EF4-FFF2-40B4-BE49-F238E27FC236}">
                <a16:creationId xmlns:a16="http://schemas.microsoft.com/office/drawing/2014/main" id="{8F4B28A5-175F-4616-AB3B-7AD74BC551D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2700190"/>
          </a:xfrm>
          <a:prstGeom prst="rect">
            <a:avLst/>
          </a:prstGeom>
        </p:spPr>
      </p:pic>
    </p:spTree>
    <p:extLst>
      <p:ext uri="{BB962C8B-B14F-4D97-AF65-F5344CB8AC3E}">
        <p14:creationId xmlns:p14="http://schemas.microsoft.com/office/powerpoint/2010/main" val="4071879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a:solidFill>
                <a:srgbClr val="998F86"/>
              </a:solidFill>
            </a:endParaRPr>
          </a:p>
        </p:txBody>
      </p:sp>
      <p:sp>
        <p:nvSpPr>
          <p:cNvPr id="8"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a:t>Source: Xxx</a:t>
            </a:r>
          </a:p>
        </p:txBody>
      </p:sp>
    </p:spTree>
    <p:extLst>
      <p:ext uri="{BB962C8B-B14F-4D97-AF65-F5344CB8AC3E}">
        <p14:creationId xmlns:p14="http://schemas.microsoft.com/office/powerpoint/2010/main" val="3348566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a:solidFill>
                <a:srgbClr val="998F86"/>
              </a:solidFill>
            </a:endParaRPr>
          </a:p>
        </p:txBody>
      </p:sp>
      <p:sp>
        <p:nvSpPr>
          <p:cNvPr id="12"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a:t>Source: Xxx</a:t>
            </a:r>
          </a:p>
        </p:txBody>
      </p:sp>
      <p:sp>
        <p:nvSpPr>
          <p:cNvPr id="13" name="Text Placeholder 4"/>
          <p:cNvSpPr>
            <a:spLocks noGrp="1"/>
          </p:cNvSpPr>
          <p:nvPr>
            <p:ph type="body" sz="quarter" idx="14"/>
          </p:nvPr>
        </p:nvSpPr>
        <p:spPr>
          <a:xfrm>
            <a:off x="393701" y="1412777"/>
            <a:ext cx="11462940"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2407172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13"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a:solidFill>
                <a:srgbClr val="998F86"/>
              </a:solidFill>
            </a:endParaRPr>
          </a:p>
        </p:txBody>
      </p:sp>
      <p:sp>
        <p:nvSpPr>
          <p:cNvPr id="15" name="Text Placeholder 4"/>
          <p:cNvSpPr>
            <a:spLocks noGrp="1"/>
          </p:cNvSpPr>
          <p:nvPr>
            <p:ph type="body" sz="quarter" idx="14"/>
          </p:nvPr>
        </p:nvSpPr>
        <p:spPr>
          <a:xfrm>
            <a:off x="393701" y="1412777"/>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a:t>Source: Xxx</a:t>
            </a:r>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6442373" y="1412777"/>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62516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7"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a:solidFill>
                <a:srgbClr val="998F86"/>
              </a:solidFill>
            </a:endParaRPr>
          </a:p>
        </p:txBody>
      </p:sp>
      <p:sp>
        <p:nvSpPr>
          <p:cNvPr id="9"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a:t>Source: Xxx</a:t>
            </a:r>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27874511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4"/>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814918" y="2276873"/>
            <a:ext cx="1104172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Divider Theme</a:t>
            </a:r>
          </a:p>
        </p:txBody>
      </p:sp>
      <p:pic>
        <p:nvPicPr>
          <p:cNvPr id="8" name="Picture 11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242872" y="6163537"/>
            <a:ext cx="1115548" cy="427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3029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a:solidFill>
                <a:srgbClr val="998F86"/>
              </a:solidFill>
            </a:endParaRPr>
          </a:p>
        </p:txBody>
      </p:sp>
      <p:sp>
        <p:nvSpPr>
          <p:cNvPr id="4" name="Picture Placeholder 3"/>
          <p:cNvSpPr>
            <a:spLocks noGrp="1"/>
          </p:cNvSpPr>
          <p:nvPr>
            <p:ph type="pic" sz="quarter" idx="14" hasCustomPrompt="1"/>
          </p:nvPr>
        </p:nvSpPr>
        <p:spPr>
          <a:xfrm>
            <a:off x="431801" y="1412775"/>
            <a:ext cx="3878097" cy="4680049"/>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14" name="Text Placeholder 4"/>
          <p:cNvSpPr>
            <a:spLocks noGrp="1"/>
          </p:cNvSpPr>
          <p:nvPr>
            <p:ph type="body" sz="quarter" idx="15"/>
          </p:nvPr>
        </p:nvSpPr>
        <p:spPr>
          <a:xfrm>
            <a:off x="4597929" y="1412777"/>
            <a:ext cx="729681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3172975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a:solidFill>
                <a:srgbClr val="998F86"/>
              </a:solidFill>
            </a:endParaRPr>
          </a:p>
        </p:txBody>
      </p:sp>
      <p:sp>
        <p:nvSpPr>
          <p:cNvPr id="13" name="Picture Placeholder 3"/>
          <p:cNvSpPr>
            <a:spLocks noGrp="1"/>
          </p:cNvSpPr>
          <p:nvPr>
            <p:ph type="pic" sz="quarter" idx="14" hasCustomPrompt="1"/>
          </p:nvPr>
        </p:nvSpPr>
        <p:spPr>
          <a:xfrm>
            <a:off x="8688289" y="1412776"/>
            <a:ext cx="3206023" cy="4680048"/>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15" name="Text Placeholder 4"/>
          <p:cNvSpPr>
            <a:spLocks noGrp="1"/>
          </p:cNvSpPr>
          <p:nvPr>
            <p:ph type="body" sz="quarter" idx="15"/>
          </p:nvPr>
        </p:nvSpPr>
        <p:spPr>
          <a:xfrm>
            <a:off x="431801" y="1412777"/>
            <a:ext cx="8006556"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28413174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a:solidFill>
                <a:srgbClr val="998F86"/>
              </a:solidFill>
            </a:endParaRPr>
          </a:p>
        </p:txBody>
      </p:sp>
      <p:sp>
        <p:nvSpPr>
          <p:cNvPr id="13" name="Picture Placeholder 3"/>
          <p:cNvSpPr>
            <a:spLocks noGrp="1"/>
          </p:cNvSpPr>
          <p:nvPr>
            <p:ph type="pic" sz="quarter" idx="14" hasCustomPrompt="1"/>
          </p:nvPr>
        </p:nvSpPr>
        <p:spPr>
          <a:xfrm>
            <a:off x="387049" y="1412776"/>
            <a:ext cx="5228899" cy="1872208"/>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14" name="Picture Placeholder 3"/>
          <p:cNvSpPr>
            <a:spLocks noGrp="1"/>
          </p:cNvSpPr>
          <p:nvPr>
            <p:ph type="pic" sz="quarter" idx="15" hasCustomPrompt="1"/>
          </p:nvPr>
        </p:nvSpPr>
        <p:spPr>
          <a:xfrm>
            <a:off x="6665841" y="1412776"/>
            <a:ext cx="5228899" cy="1872208"/>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15" name="Text Placeholder 4"/>
          <p:cNvSpPr>
            <a:spLocks noGrp="1"/>
          </p:cNvSpPr>
          <p:nvPr>
            <p:ph type="body" sz="quarter" idx="16"/>
          </p:nvPr>
        </p:nvSpPr>
        <p:spPr>
          <a:xfrm>
            <a:off x="431801" y="3532181"/>
            <a:ext cx="11462940"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35022461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a:solidFill>
                <a:srgbClr val="998F86"/>
              </a:solidFill>
            </a:endParaRPr>
          </a:p>
        </p:txBody>
      </p:sp>
      <p:sp>
        <p:nvSpPr>
          <p:cNvPr id="13" name="Picture Placeholder 3"/>
          <p:cNvSpPr>
            <a:spLocks noGrp="1"/>
          </p:cNvSpPr>
          <p:nvPr>
            <p:ph type="pic" sz="quarter" idx="14" hasCustomPrompt="1"/>
          </p:nvPr>
        </p:nvSpPr>
        <p:spPr>
          <a:xfrm>
            <a:off x="387049" y="3645024"/>
            <a:ext cx="5228899" cy="2304256"/>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14" name="Picture Placeholder 3"/>
          <p:cNvSpPr>
            <a:spLocks noGrp="1"/>
          </p:cNvSpPr>
          <p:nvPr>
            <p:ph type="pic" sz="quarter" idx="15" hasCustomPrompt="1"/>
          </p:nvPr>
        </p:nvSpPr>
        <p:spPr>
          <a:xfrm>
            <a:off x="6665841" y="3645024"/>
            <a:ext cx="5228899" cy="2304256"/>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15" name="Text Placeholder 4"/>
          <p:cNvSpPr>
            <a:spLocks noGrp="1"/>
          </p:cNvSpPr>
          <p:nvPr>
            <p:ph type="body" sz="quarter" idx="16"/>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2734195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a:solidFill>
                <a:srgbClr val="998F86"/>
              </a:solidFill>
            </a:endParaRPr>
          </a:p>
        </p:txBody>
      </p:sp>
      <p:sp>
        <p:nvSpPr>
          <p:cNvPr id="13" name="Picture Placeholder 3"/>
          <p:cNvSpPr>
            <a:spLocks noGrp="1"/>
          </p:cNvSpPr>
          <p:nvPr>
            <p:ph type="pic" sz="quarter" idx="14" hasCustomPrompt="1"/>
          </p:nvPr>
        </p:nvSpPr>
        <p:spPr>
          <a:xfrm>
            <a:off x="387050" y="3645024"/>
            <a:ext cx="3500705" cy="2304256"/>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17" name="Picture Placeholder 3"/>
          <p:cNvSpPr>
            <a:spLocks noGrp="1"/>
          </p:cNvSpPr>
          <p:nvPr>
            <p:ph type="pic" sz="quarter" idx="15" hasCustomPrompt="1"/>
          </p:nvPr>
        </p:nvSpPr>
        <p:spPr>
          <a:xfrm>
            <a:off x="4390544" y="3645024"/>
            <a:ext cx="3500705" cy="2304256"/>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18" name="Picture Placeholder 3"/>
          <p:cNvSpPr>
            <a:spLocks noGrp="1"/>
          </p:cNvSpPr>
          <p:nvPr>
            <p:ph type="pic" sz="quarter" idx="16" hasCustomPrompt="1"/>
          </p:nvPr>
        </p:nvSpPr>
        <p:spPr>
          <a:xfrm>
            <a:off x="8394036" y="3645024"/>
            <a:ext cx="3500705" cy="2304256"/>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19" name="Text Placeholder 4"/>
          <p:cNvSpPr>
            <a:spLocks noGrp="1"/>
          </p:cNvSpPr>
          <p:nvPr>
            <p:ph type="body" sz="quarter" idx="17"/>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3031751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1800">
                <a:solidFill>
                  <a:schemeClr val="accent3"/>
                </a:solidFill>
              </a:defRPr>
            </a:lvl1pPr>
          </a:lstStyle>
          <a:p>
            <a:endParaRPr lang="en-GB">
              <a:solidFill>
                <a:srgbClr val="998F86"/>
              </a:solidFill>
            </a:endParaRPr>
          </a:p>
        </p:txBody>
      </p:sp>
      <p:sp>
        <p:nvSpPr>
          <p:cNvPr id="10" name="Text Placeholder 4"/>
          <p:cNvSpPr>
            <a:spLocks noGrp="1"/>
          </p:cNvSpPr>
          <p:nvPr>
            <p:ph type="body" sz="quarter" idx="10"/>
          </p:nvPr>
        </p:nvSpPr>
        <p:spPr>
          <a:xfrm>
            <a:off x="393701" y="1196753"/>
            <a:ext cx="11462940"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97462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12"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a:solidFill>
                <a:srgbClr val="998F86"/>
              </a:solidFill>
            </a:endParaRPr>
          </a:p>
        </p:txBody>
      </p:sp>
      <p:sp>
        <p:nvSpPr>
          <p:cNvPr id="16" name="Picture Placeholder 3"/>
          <p:cNvSpPr>
            <a:spLocks noGrp="1"/>
          </p:cNvSpPr>
          <p:nvPr>
            <p:ph type="pic" sz="quarter" idx="14" hasCustomPrompt="1"/>
          </p:nvPr>
        </p:nvSpPr>
        <p:spPr>
          <a:xfrm>
            <a:off x="387050" y="1412776"/>
            <a:ext cx="3500705" cy="2160240"/>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17" name="Picture Placeholder 3"/>
          <p:cNvSpPr>
            <a:spLocks noGrp="1"/>
          </p:cNvSpPr>
          <p:nvPr>
            <p:ph type="pic" sz="quarter" idx="15" hasCustomPrompt="1"/>
          </p:nvPr>
        </p:nvSpPr>
        <p:spPr>
          <a:xfrm>
            <a:off x="4390544" y="1412776"/>
            <a:ext cx="3500705" cy="2160240"/>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18" name="Picture Placeholder 3"/>
          <p:cNvSpPr>
            <a:spLocks noGrp="1"/>
          </p:cNvSpPr>
          <p:nvPr>
            <p:ph type="pic" sz="quarter" idx="16" hasCustomPrompt="1"/>
          </p:nvPr>
        </p:nvSpPr>
        <p:spPr>
          <a:xfrm>
            <a:off x="8394036" y="1412776"/>
            <a:ext cx="3500705" cy="2160240"/>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20" name="Text Placeholder 4"/>
          <p:cNvSpPr>
            <a:spLocks noGrp="1"/>
          </p:cNvSpPr>
          <p:nvPr>
            <p:ph type="body" sz="quarter" idx="17"/>
          </p:nvPr>
        </p:nvSpPr>
        <p:spPr>
          <a:xfrm>
            <a:off x="431801" y="3703287"/>
            <a:ext cx="11462940"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7675254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a:solidFill>
                <a:srgbClr val="998F86"/>
              </a:solidFill>
            </a:endParaRPr>
          </a:p>
        </p:txBody>
      </p:sp>
      <p:sp>
        <p:nvSpPr>
          <p:cNvPr id="17" name="Picture Placeholder 3"/>
          <p:cNvSpPr>
            <a:spLocks noGrp="1"/>
          </p:cNvSpPr>
          <p:nvPr>
            <p:ph type="pic" sz="quarter" idx="14" hasCustomPrompt="1"/>
          </p:nvPr>
        </p:nvSpPr>
        <p:spPr>
          <a:xfrm>
            <a:off x="431801" y="1412776"/>
            <a:ext cx="3878097" cy="1512168"/>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19" name="Picture Placeholder 3"/>
          <p:cNvSpPr>
            <a:spLocks noGrp="1"/>
          </p:cNvSpPr>
          <p:nvPr>
            <p:ph type="pic" sz="quarter" idx="15" hasCustomPrompt="1"/>
          </p:nvPr>
        </p:nvSpPr>
        <p:spPr>
          <a:xfrm>
            <a:off x="431801" y="2975180"/>
            <a:ext cx="3878097" cy="1512168"/>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20" name="Picture Placeholder 3"/>
          <p:cNvSpPr>
            <a:spLocks noGrp="1"/>
          </p:cNvSpPr>
          <p:nvPr>
            <p:ph type="pic" sz="quarter" idx="16" hasCustomPrompt="1"/>
          </p:nvPr>
        </p:nvSpPr>
        <p:spPr>
          <a:xfrm>
            <a:off x="431801" y="4537584"/>
            <a:ext cx="3878097" cy="1541098"/>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21" name="Text Placeholder 4"/>
          <p:cNvSpPr>
            <a:spLocks noGrp="1"/>
          </p:cNvSpPr>
          <p:nvPr>
            <p:ph type="body" sz="quarter" idx="17"/>
          </p:nvPr>
        </p:nvSpPr>
        <p:spPr>
          <a:xfrm>
            <a:off x="4597929" y="1412776"/>
            <a:ext cx="7296811"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24503970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a:solidFill>
                <a:srgbClr val="998F86"/>
              </a:solidFill>
            </a:endParaRPr>
          </a:p>
        </p:txBody>
      </p:sp>
      <p:sp>
        <p:nvSpPr>
          <p:cNvPr id="17" name="Picture Placeholder 3"/>
          <p:cNvSpPr>
            <a:spLocks noGrp="1"/>
          </p:cNvSpPr>
          <p:nvPr>
            <p:ph type="pic" sz="quarter" idx="14" hasCustomPrompt="1"/>
          </p:nvPr>
        </p:nvSpPr>
        <p:spPr>
          <a:xfrm>
            <a:off x="8016644" y="1412776"/>
            <a:ext cx="3878097" cy="1512168"/>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19" name="Picture Placeholder 3"/>
          <p:cNvSpPr>
            <a:spLocks noGrp="1"/>
          </p:cNvSpPr>
          <p:nvPr>
            <p:ph type="pic" sz="quarter" idx="15" hasCustomPrompt="1"/>
          </p:nvPr>
        </p:nvSpPr>
        <p:spPr>
          <a:xfrm>
            <a:off x="8016644" y="2976533"/>
            <a:ext cx="3878097" cy="1512168"/>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20" name="Picture Placeholder 3"/>
          <p:cNvSpPr>
            <a:spLocks noGrp="1"/>
          </p:cNvSpPr>
          <p:nvPr>
            <p:ph type="pic" sz="quarter" idx="16" hasCustomPrompt="1"/>
          </p:nvPr>
        </p:nvSpPr>
        <p:spPr>
          <a:xfrm>
            <a:off x="8016644" y="4540290"/>
            <a:ext cx="3878097" cy="1548783"/>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10" name="Text Placeholder 4"/>
          <p:cNvSpPr>
            <a:spLocks noGrp="1"/>
          </p:cNvSpPr>
          <p:nvPr>
            <p:ph type="body" sz="quarter" idx="17"/>
          </p:nvPr>
        </p:nvSpPr>
        <p:spPr>
          <a:xfrm>
            <a:off x="431801" y="1412778"/>
            <a:ext cx="7405311"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9585610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4"/>
        </a:solidFill>
        <a:effectLst/>
      </p:bgPr>
    </p:bg>
    <p:spTree>
      <p:nvGrpSpPr>
        <p:cNvPr id="1" name=""/>
        <p:cNvGrpSpPr/>
        <p:nvPr/>
      </p:nvGrpSpPr>
      <p:grpSpPr>
        <a:xfrm>
          <a:off x="0" y="0"/>
          <a:ext cx="0" cy="0"/>
          <a:chOff x="0" y="0"/>
          <a:chExt cx="0" cy="0"/>
        </a:xfrm>
      </p:grpSpPr>
      <p:sp>
        <p:nvSpPr>
          <p:cNvPr id="2" name="Rectangle 1"/>
          <p:cNvSpPr/>
          <p:nvPr userDrawn="1"/>
        </p:nvSpPr>
        <p:spPr>
          <a:xfrm>
            <a:off x="2913435" y="1790072"/>
            <a:ext cx="6336704"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sp>
        <p:nvSpPr>
          <p:cNvPr id="12" name="Text Placeholder 5"/>
          <p:cNvSpPr>
            <a:spLocks noGrp="1"/>
          </p:cNvSpPr>
          <p:nvPr>
            <p:ph type="body" sz="quarter" idx="10" hasCustomPrompt="1"/>
          </p:nvPr>
        </p:nvSpPr>
        <p:spPr>
          <a:xfrm>
            <a:off x="3779997" y="2696461"/>
            <a:ext cx="5196324" cy="266322"/>
          </a:xfrm>
        </p:spPr>
        <p:txBody>
          <a:bodyPr lIns="36000" rIns="36000" anchor="ctr">
            <a:noAutofit/>
          </a:bodyPr>
          <a:lstStyle>
            <a:lvl1pPr>
              <a:defRPr sz="1400">
                <a:solidFill>
                  <a:schemeClr val="tx2"/>
                </a:solidFill>
              </a:defRPr>
            </a:lvl1pPr>
          </a:lstStyle>
          <a:p>
            <a:pPr lvl="0"/>
            <a:r>
              <a:rPr lang="en-US"/>
              <a:t>Name Surname</a:t>
            </a:r>
            <a:endParaRPr lang="en-GB"/>
          </a:p>
        </p:txBody>
      </p:sp>
      <p:sp>
        <p:nvSpPr>
          <p:cNvPr id="13" name="Text Placeholder 5"/>
          <p:cNvSpPr>
            <a:spLocks noGrp="1"/>
          </p:cNvSpPr>
          <p:nvPr>
            <p:ph type="body" sz="quarter" idx="11" hasCustomPrompt="1"/>
          </p:nvPr>
        </p:nvSpPr>
        <p:spPr>
          <a:xfrm>
            <a:off x="3779997" y="2963910"/>
            <a:ext cx="5196324" cy="266322"/>
          </a:xfrm>
        </p:spPr>
        <p:txBody>
          <a:bodyPr lIns="36000" rIns="36000" anchor="ctr">
            <a:noAutofit/>
          </a:bodyPr>
          <a:lstStyle>
            <a:lvl1pPr>
              <a:defRPr sz="1100" b="0">
                <a:solidFill>
                  <a:schemeClr val="tx2"/>
                </a:solidFill>
              </a:defRPr>
            </a:lvl1pPr>
          </a:lstStyle>
          <a:p>
            <a:pPr lvl="0"/>
            <a:r>
              <a:rPr lang="en-US"/>
              <a:t>Directory</a:t>
            </a:r>
            <a:endParaRPr lang="en-GB"/>
          </a:p>
        </p:txBody>
      </p:sp>
      <p:sp>
        <p:nvSpPr>
          <p:cNvPr id="14" name="Text Placeholder 5"/>
          <p:cNvSpPr>
            <a:spLocks noGrp="1"/>
          </p:cNvSpPr>
          <p:nvPr>
            <p:ph type="body" sz="quarter" idx="12" hasCustomPrompt="1"/>
          </p:nvPr>
        </p:nvSpPr>
        <p:spPr>
          <a:xfrm>
            <a:off x="4246240" y="3494035"/>
            <a:ext cx="1920213" cy="266322"/>
          </a:xfrm>
        </p:spPr>
        <p:txBody>
          <a:bodyPr lIns="36000" rIns="36000" anchor="ctr">
            <a:noAutofit/>
          </a:bodyPr>
          <a:lstStyle>
            <a:lvl1pPr>
              <a:defRPr sz="1100" b="0">
                <a:solidFill>
                  <a:schemeClr val="tx2"/>
                </a:solidFill>
              </a:defRPr>
            </a:lvl1pPr>
          </a:lstStyle>
          <a:p>
            <a:pPr lvl="0"/>
            <a:r>
              <a:rPr lang="en-US"/>
              <a:t>+27 (0)21 XXX XXXX</a:t>
            </a:r>
            <a:endParaRPr lang="en-GB"/>
          </a:p>
        </p:txBody>
      </p:sp>
      <p:sp>
        <p:nvSpPr>
          <p:cNvPr id="15" name="Rectangle 14"/>
          <p:cNvSpPr/>
          <p:nvPr userDrawn="1"/>
        </p:nvSpPr>
        <p:spPr>
          <a:xfrm>
            <a:off x="3779996" y="3497483"/>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a:solidFill>
                  <a:srgbClr val="003399"/>
                </a:solidFill>
              </a:rPr>
              <a:t>Tel:</a:t>
            </a:r>
          </a:p>
        </p:txBody>
      </p:sp>
      <p:sp>
        <p:nvSpPr>
          <p:cNvPr id="16" name="Text Placeholder 5"/>
          <p:cNvSpPr>
            <a:spLocks noGrp="1"/>
          </p:cNvSpPr>
          <p:nvPr>
            <p:ph type="body" sz="quarter" idx="13" hasCustomPrompt="1"/>
          </p:nvPr>
        </p:nvSpPr>
        <p:spPr>
          <a:xfrm>
            <a:off x="6840159" y="3494035"/>
            <a:ext cx="1920213" cy="266322"/>
          </a:xfrm>
        </p:spPr>
        <p:txBody>
          <a:bodyPr lIns="36000" rIns="36000" anchor="ctr">
            <a:noAutofit/>
          </a:bodyPr>
          <a:lstStyle>
            <a:lvl1pPr>
              <a:defRPr sz="1100" b="0">
                <a:solidFill>
                  <a:schemeClr val="tx2"/>
                </a:solidFill>
              </a:defRPr>
            </a:lvl1pPr>
          </a:lstStyle>
          <a:p>
            <a:pPr lvl="0"/>
            <a:r>
              <a:rPr lang="en-US"/>
              <a:t>+27 (0)21 XXX XXXX</a:t>
            </a:r>
            <a:endParaRPr lang="en-GB"/>
          </a:p>
        </p:txBody>
      </p:sp>
      <p:sp>
        <p:nvSpPr>
          <p:cNvPr id="17" name="Rectangle 16"/>
          <p:cNvSpPr/>
          <p:nvPr userDrawn="1"/>
        </p:nvSpPr>
        <p:spPr>
          <a:xfrm>
            <a:off x="6373915" y="3497483"/>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a:solidFill>
                  <a:srgbClr val="003399"/>
                </a:solidFill>
              </a:rPr>
              <a:t>Fax:</a:t>
            </a:r>
          </a:p>
        </p:txBody>
      </p:sp>
      <p:sp>
        <p:nvSpPr>
          <p:cNvPr id="18" name="Text Placeholder 5"/>
          <p:cNvSpPr>
            <a:spLocks noGrp="1"/>
          </p:cNvSpPr>
          <p:nvPr>
            <p:ph type="body" sz="quarter" idx="14" hasCustomPrompt="1"/>
          </p:nvPr>
        </p:nvSpPr>
        <p:spPr>
          <a:xfrm>
            <a:off x="3779997" y="3768568"/>
            <a:ext cx="4978745" cy="266322"/>
          </a:xfrm>
        </p:spPr>
        <p:txBody>
          <a:bodyPr lIns="36000" rIns="36000" anchor="ctr">
            <a:noAutofit/>
          </a:bodyPr>
          <a:lstStyle>
            <a:lvl1pPr>
              <a:defRPr sz="1100" b="0">
                <a:solidFill>
                  <a:schemeClr val="tx2"/>
                </a:solidFill>
              </a:defRPr>
            </a:lvl1pPr>
          </a:lstStyle>
          <a:p>
            <a:pPr lvl="0"/>
            <a:r>
              <a:rPr lang="en-US"/>
              <a:t>Name.Surname@westerncape.gov.za</a:t>
            </a:r>
            <a:endParaRPr lang="en-GB"/>
          </a:p>
        </p:txBody>
      </p:sp>
      <p:sp>
        <p:nvSpPr>
          <p:cNvPr id="19" name="Rectangle 18"/>
          <p:cNvSpPr/>
          <p:nvPr userDrawn="1"/>
        </p:nvSpPr>
        <p:spPr>
          <a:xfrm>
            <a:off x="3779996" y="4043102"/>
            <a:ext cx="4978745"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a:solidFill>
                  <a:srgbClr val="003399"/>
                </a:solidFill>
              </a:rPr>
              <a:t>www.westerncape.gov.za</a:t>
            </a:r>
          </a:p>
        </p:txBody>
      </p:sp>
      <p:sp>
        <p:nvSpPr>
          <p:cNvPr id="6" name="Rectangle 5"/>
          <p:cNvSpPr/>
          <p:nvPr userDrawn="1"/>
        </p:nvSpPr>
        <p:spPr>
          <a:xfrm>
            <a:off x="393700" y="565702"/>
            <a:ext cx="2404826" cy="584775"/>
          </a:xfrm>
          <a:prstGeom prst="rect">
            <a:avLst/>
          </a:prstGeom>
        </p:spPr>
        <p:txBody>
          <a:bodyPr wrap="none">
            <a:spAutoFit/>
          </a:bodyPr>
          <a:lstStyle/>
          <a:p>
            <a:r>
              <a:rPr lang="en-US" sz="3200">
                <a:solidFill>
                  <a:prstClr val="white"/>
                </a:solidFill>
                <a:ea typeface="+mj-ea"/>
                <a:cs typeface="+mj-cs"/>
              </a:rPr>
              <a:t>Contact Us</a:t>
            </a:r>
            <a:endParaRPr lang="en-GB" sz="2400">
              <a:solidFill>
                <a:prstClr val="white"/>
              </a:solidFill>
            </a:endParaRPr>
          </a:p>
        </p:txBody>
      </p:sp>
      <p:sp>
        <p:nvSpPr>
          <p:cNvPr id="24" name="Text Placeholder 5"/>
          <p:cNvSpPr>
            <a:spLocks noGrp="1"/>
          </p:cNvSpPr>
          <p:nvPr>
            <p:ph type="body" sz="quarter" idx="15" hasCustomPrompt="1"/>
          </p:nvPr>
        </p:nvSpPr>
        <p:spPr>
          <a:xfrm>
            <a:off x="3779995" y="4333520"/>
            <a:ext cx="4465773" cy="266322"/>
          </a:xfrm>
        </p:spPr>
        <p:txBody>
          <a:bodyPr lIns="36000" rIns="36000" anchor="ctr">
            <a:noAutofit/>
          </a:bodyPr>
          <a:lstStyle>
            <a:lvl1pPr>
              <a:defRPr sz="1100" b="0" baseline="0">
                <a:solidFill>
                  <a:schemeClr val="tx2"/>
                </a:solidFill>
              </a:defRPr>
            </a:lvl1pPr>
          </a:lstStyle>
          <a:p>
            <a:pPr lvl="0"/>
            <a:r>
              <a:rPr lang="en-ZA"/>
              <a:t>Fill in your address</a:t>
            </a:r>
          </a:p>
        </p:txBody>
      </p:sp>
      <p:pic>
        <p:nvPicPr>
          <p:cNvPr id="2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3029719" y="1859446"/>
            <a:ext cx="2217710" cy="84921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Shape, rectangle&#10;&#10;Description automatically generated">
            <a:extLst>
              <a:ext uri="{FF2B5EF4-FFF2-40B4-BE49-F238E27FC236}">
                <a16:creationId xmlns:a16="http://schemas.microsoft.com/office/drawing/2014/main" id="{4B218B1C-103E-40ED-AFB3-E83144F682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79995" y="3331665"/>
            <a:ext cx="5470144" cy="64873"/>
          </a:xfrm>
          <a:prstGeom prst="rect">
            <a:avLst/>
          </a:prstGeom>
        </p:spPr>
      </p:pic>
    </p:spTree>
    <p:extLst>
      <p:ext uri="{BB962C8B-B14F-4D97-AF65-F5344CB8AC3E}">
        <p14:creationId xmlns:p14="http://schemas.microsoft.com/office/powerpoint/2010/main" val="34550897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4"/>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2351584" y="3861049"/>
            <a:ext cx="9601067"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a:solidFill>
                  <a:prstClr val="white"/>
                </a:solidFill>
                <a:cs typeface="Century Gothic"/>
              </a:rPr>
              <a:t>Thank you</a:t>
            </a:r>
          </a:p>
        </p:txBody>
      </p:sp>
      <p:pic>
        <p:nvPicPr>
          <p:cNvPr id="4" name="Picture 3" descr="Shape, rectangle&#10;&#10;Description automatically generated">
            <a:extLst>
              <a:ext uri="{FF2B5EF4-FFF2-40B4-BE49-F238E27FC236}">
                <a16:creationId xmlns:a16="http://schemas.microsoft.com/office/drawing/2014/main" id="{964789CB-CD92-405B-9055-78FC1169E8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700" y="3364896"/>
            <a:ext cx="11798299" cy="64104"/>
          </a:xfrm>
          <a:prstGeom prst="rect">
            <a:avLst/>
          </a:prstGeom>
        </p:spPr>
      </p:pic>
    </p:spTree>
    <p:extLst>
      <p:ext uri="{BB962C8B-B14F-4D97-AF65-F5344CB8AC3E}">
        <p14:creationId xmlns:p14="http://schemas.microsoft.com/office/powerpoint/2010/main" val="24679926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3701" y="180976"/>
            <a:ext cx="11341100" cy="876300"/>
          </a:xfrm>
          <a:prstGeom prst="rect">
            <a:avLst/>
          </a:prstGeom>
        </p:spPr>
        <p:txBody>
          <a:bodyPr anchor="ctr">
            <a:normAutofit/>
          </a:bodyPr>
          <a:lstStyle>
            <a:lvl1pPr algn="l">
              <a:defRPr sz="2800" b="0">
                <a:solidFill>
                  <a:srgbClr val="003399"/>
                </a:solidFill>
                <a:latin typeface="Arial" panose="020B0604020202020204" pitchFamily="34" charset="0"/>
                <a:cs typeface="Arial" panose="020B0604020202020204" pitchFamily="34" charset="0"/>
              </a:defRPr>
            </a:lvl1pPr>
          </a:lstStyle>
          <a:p>
            <a:r>
              <a:rPr lang="en-US"/>
              <a:t>Heading</a:t>
            </a:r>
            <a:endParaRPr lang="en-ZA"/>
          </a:p>
        </p:txBody>
      </p:sp>
      <p:sp>
        <p:nvSpPr>
          <p:cNvPr id="3" name="Subtitle 2"/>
          <p:cNvSpPr>
            <a:spLocks noGrp="1"/>
          </p:cNvSpPr>
          <p:nvPr>
            <p:ph type="subTitle" idx="1" hasCustomPrompt="1"/>
          </p:nvPr>
        </p:nvSpPr>
        <p:spPr>
          <a:xfrm>
            <a:off x="393701" y="1266826"/>
            <a:ext cx="11341100" cy="4524375"/>
          </a:xfrm>
          <a:prstGeom prst="rect">
            <a:avLst/>
          </a:prstGeom>
        </p:spPr>
        <p:txBody>
          <a:bodyPr>
            <a:normAutofit/>
          </a:bodyPr>
          <a:lstStyle>
            <a:lvl1pPr marL="0" indent="0" algn="l">
              <a:buNone/>
              <a:defRPr sz="1800">
                <a:solidFill>
                  <a:schemeClr val="tx1"/>
                </a:solidFill>
                <a:latin typeface="Arial" panose="020B0604020202020204" pitchFamily="34" charset="0"/>
                <a:cs typeface="Arial" panose="020B0604020202020204" pitchFamily="34" charset="0"/>
              </a:defRPr>
            </a:lvl1pPr>
            <a:lvl2pPr marL="180975" indent="-180975" algn="l">
              <a:buFont typeface="Arial" pitchFamily="34" charset="0"/>
              <a:buChar char="•"/>
              <a:defRPr sz="1400">
                <a:solidFill>
                  <a:schemeClr val="tx1"/>
                </a:solidFill>
                <a:latin typeface="Arial" panose="020B0604020202020204" pitchFamily="34" charset="0"/>
                <a:cs typeface="Arial" panose="020B0604020202020204" pitchFamily="34" charset="0"/>
              </a:defRPr>
            </a:lvl2pPr>
            <a:lvl3pPr marL="914400" indent="0" algn="l">
              <a:buNone/>
              <a:defRPr>
                <a:solidFill>
                  <a:schemeClr val="tx1">
                    <a:tint val="75000"/>
                  </a:schemeClr>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Sub-heading</a:t>
            </a:r>
          </a:p>
          <a:p>
            <a:pPr lvl="1"/>
            <a:r>
              <a:rPr lang="en-US"/>
              <a:t>text</a:t>
            </a:r>
          </a:p>
        </p:txBody>
      </p:sp>
    </p:spTree>
    <p:extLst>
      <p:ext uri="{BB962C8B-B14F-4D97-AF65-F5344CB8AC3E}">
        <p14:creationId xmlns:p14="http://schemas.microsoft.com/office/powerpoint/2010/main" val="4509852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3392" y="3429001"/>
            <a:ext cx="10945216" cy="1008113"/>
          </a:xfrm>
          <a:noFill/>
          <a:extLst>
            <a:ext uri="{909E8E84-426E-40DD-AFC4-6F175D3DCCD1}">
              <a14:hiddenFill xmlns:a14="http://schemas.microsoft.com/office/drawing/2010/main">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a:p>
        </p:txBody>
      </p:sp>
      <p:sp>
        <p:nvSpPr>
          <p:cNvPr id="10" name="Subtitle 2"/>
          <p:cNvSpPr>
            <a:spLocks noGrp="1"/>
          </p:cNvSpPr>
          <p:nvPr>
            <p:ph type="subTitle" idx="1"/>
          </p:nvPr>
        </p:nvSpPr>
        <p:spPr>
          <a:xfrm>
            <a:off x="623392" y="4532528"/>
            <a:ext cx="10945216"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15" name="Date Placeholder 11"/>
          <p:cNvSpPr>
            <a:spLocks noGrp="1"/>
          </p:cNvSpPr>
          <p:nvPr>
            <p:ph type="dt" sz="half" idx="2"/>
          </p:nvPr>
        </p:nvSpPr>
        <p:spPr>
          <a:xfrm>
            <a:off x="9552384" y="5398046"/>
            <a:ext cx="2016224" cy="365125"/>
          </a:xfrm>
          <a:prstGeom prst="rect">
            <a:avLst/>
          </a:prstGeom>
        </p:spPr>
        <p:txBody>
          <a:bodyPr vert="horz" lIns="91440" tIns="45720" rIns="91440" bIns="45720" rtlCol="0" anchor="ctr"/>
          <a:lstStyle>
            <a:lvl1pPr algn="r">
              <a:defRPr sz="1100">
                <a:solidFill>
                  <a:schemeClr val="bg1"/>
                </a:solidFill>
              </a:defRPr>
            </a:lvl1pPr>
          </a:lstStyle>
          <a:p>
            <a:endParaRPr lang="en-GB">
              <a:solidFill>
                <a:prstClr val="white"/>
              </a:solidFill>
            </a:endParaRPr>
          </a:p>
        </p:txBody>
      </p:sp>
      <p:sp>
        <p:nvSpPr>
          <p:cNvPr id="17" name="Text Placeholder 16"/>
          <p:cNvSpPr>
            <a:spLocks noGrp="1"/>
          </p:cNvSpPr>
          <p:nvPr>
            <p:ph type="body" sz="quarter" idx="10" hasCustomPrompt="1"/>
          </p:nvPr>
        </p:nvSpPr>
        <p:spPr>
          <a:xfrm>
            <a:off x="4847397" y="5398046"/>
            <a:ext cx="2112235" cy="365125"/>
          </a:xfrm>
        </p:spPr>
        <p:txBody>
          <a:bodyPr>
            <a:normAutofit/>
          </a:bodyPr>
          <a:lstStyle>
            <a:lvl1pPr algn="r">
              <a:defRPr sz="1100" b="0">
                <a:solidFill>
                  <a:schemeClr val="bg1"/>
                </a:solidFill>
              </a:defRPr>
            </a:lvl1pPr>
          </a:lstStyle>
          <a:p>
            <a:pPr lvl="0"/>
            <a:r>
              <a:rPr lang="en-US"/>
              <a:t>Location   |</a:t>
            </a:r>
            <a:endParaRPr lang="en-GB"/>
          </a:p>
        </p:txBody>
      </p:sp>
      <p:sp>
        <p:nvSpPr>
          <p:cNvPr id="18" name="Text Placeholder 16"/>
          <p:cNvSpPr>
            <a:spLocks noGrp="1"/>
          </p:cNvSpPr>
          <p:nvPr>
            <p:ph type="body" sz="quarter" idx="11" hasCustomPrompt="1"/>
          </p:nvPr>
        </p:nvSpPr>
        <p:spPr>
          <a:xfrm>
            <a:off x="6960096" y="5398046"/>
            <a:ext cx="2592288" cy="365125"/>
          </a:xfrm>
        </p:spPr>
        <p:txBody>
          <a:bodyPr>
            <a:normAutofit/>
          </a:bodyPr>
          <a:lstStyle>
            <a:lvl1pPr algn="r">
              <a:defRPr sz="1100" b="0" baseline="0">
                <a:solidFill>
                  <a:schemeClr val="bg1"/>
                </a:solidFill>
              </a:defRPr>
            </a:lvl1pPr>
          </a:lstStyle>
          <a:p>
            <a:pPr lvl="0"/>
            <a:r>
              <a:rPr lang="en-US"/>
              <a:t>Initial. Surname  |</a:t>
            </a:r>
            <a:endParaRPr lang="en-GB"/>
          </a:p>
        </p:txBody>
      </p:sp>
      <p:pic>
        <p:nvPicPr>
          <p:cNvPr id="6" name="Picture 5" descr="Shape, rectangle&#10;&#10;Description automatically generated">
            <a:extLst>
              <a:ext uri="{FF2B5EF4-FFF2-40B4-BE49-F238E27FC236}">
                <a16:creationId xmlns:a16="http://schemas.microsoft.com/office/drawing/2014/main" id="{8F4B28A5-175F-4616-AB3B-7AD74BC551D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2700190"/>
          </a:xfrm>
          <a:prstGeom prst="rect">
            <a:avLst/>
          </a:prstGeom>
        </p:spPr>
      </p:pic>
    </p:spTree>
    <p:extLst>
      <p:ext uri="{BB962C8B-B14F-4D97-AF65-F5344CB8AC3E}">
        <p14:creationId xmlns:p14="http://schemas.microsoft.com/office/powerpoint/2010/main" val="14265294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1800">
                <a:solidFill>
                  <a:schemeClr val="accent3"/>
                </a:solidFill>
              </a:defRPr>
            </a:lvl1pPr>
          </a:lstStyle>
          <a:p>
            <a:endParaRPr lang="en-GB">
              <a:solidFill>
                <a:srgbClr val="998F86"/>
              </a:solidFill>
            </a:endParaRPr>
          </a:p>
        </p:txBody>
      </p:sp>
      <p:sp>
        <p:nvSpPr>
          <p:cNvPr id="10" name="Text Placeholder 4"/>
          <p:cNvSpPr>
            <a:spLocks noGrp="1"/>
          </p:cNvSpPr>
          <p:nvPr>
            <p:ph type="body" sz="quarter" idx="10"/>
          </p:nvPr>
        </p:nvSpPr>
        <p:spPr>
          <a:xfrm>
            <a:off x="393701" y="1196753"/>
            <a:ext cx="11462940"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000450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a:solidFill>
                <a:srgbClr val="998F86"/>
              </a:solidFill>
            </a:endParaRPr>
          </a:p>
        </p:txBody>
      </p:sp>
      <p:sp>
        <p:nvSpPr>
          <p:cNvPr id="14" name="Text Placeholder 4"/>
          <p:cNvSpPr>
            <a:spLocks noGrp="1"/>
          </p:cNvSpPr>
          <p:nvPr>
            <p:ph type="body" sz="quarter" idx="10"/>
          </p:nvPr>
        </p:nvSpPr>
        <p:spPr>
          <a:xfrm>
            <a:off x="393701" y="1196753"/>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6442373" y="1196753"/>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1948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5"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1800">
                <a:solidFill>
                  <a:schemeClr val="accent3"/>
                </a:solidFill>
              </a:defRPr>
            </a:lvl1pPr>
          </a:lstStyle>
          <a:p>
            <a:endParaRPr lang="en-GB">
              <a:solidFill>
                <a:srgbClr val="998F86"/>
              </a:solidFill>
            </a:endParaRPr>
          </a:p>
        </p:txBody>
      </p:sp>
    </p:spTree>
    <p:extLst>
      <p:ext uri="{BB962C8B-B14F-4D97-AF65-F5344CB8AC3E}">
        <p14:creationId xmlns:p14="http://schemas.microsoft.com/office/powerpoint/2010/main" val="3032447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a:solidFill>
                <a:srgbClr val="998F86"/>
              </a:solidFill>
            </a:endParaRPr>
          </a:p>
        </p:txBody>
      </p:sp>
      <p:sp>
        <p:nvSpPr>
          <p:cNvPr id="14" name="Text Placeholder 4"/>
          <p:cNvSpPr>
            <a:spLocks noGrp="1"/>
          </p:cNvSpPr>
          <p:nvPr>
            <p:ph type="body" sz="quarter" idx="10"/>
          </p:nvPr>
        </p:nvSpPr>
        <p:spPr>
          <a:xfrm>
            <a:off x="393701" y="1196753"/>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6442373" y="1196753"/>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948905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a:solidFill>
                <a:srgbClr val="998F86"/>
              </a:solidFill>
            </a:endParaRPr>
          </a:p>
        </p:txBody>
      </p:sp>
      <p:sp>
        <p:nvSpPr>
          <p:cNvPr id="11" name="Text Placeholder 4"/>
          <p:cNvSpPr>
            <a:spLocks noGrp="1"/>
          </p:cNvSpPr>
          <p:nvPr>
            <p:ph type="body" sz="quarter" idx="10"/>
          </p:nvPr>
        </p:nvSpPr>
        <p:spPr>
          <a:xfrm>
            <a:off x="393701" y="1412777"/>
            <a:ext cx="11462940"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999790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12"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a:solidFill>
                <a:srgbClr val="998F86"/>
              </a:solidFill>
            </a:endParaRPr>
          </a:p>
        </p:txBody>
      </p:sp>
      <p:sp>
        <p:nvSpPr>
          <p:cNvPr id="14" name="Text Placeholder 4"/>
          <p:cNvSpPr>
            <a:spLocks noGrp="1"/>
          </p:cNvSpPr>
          <p:nvPr>
            <p:ph type="body" sz="quarter" idx="14"/>
          </p:nvPr>
        </p:nvSpPr>
        <p:spPr>
          <a:xfrm>
            <a:off x="393701" y="1412777"/>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6442373" y="1412777"/>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575872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a:solidFill>
                <a:srgbClr val="998F86"/>
              </a:solidFill>
            </a:endParaRPr>
          </a:p>
        </p:txBody>
      </p:sp>
    </p:spTree>
    <p:extLst>
      <p:ext uri="{BB962C8B-B14F-4D97-AF65-F5344CB8AC3E}">
        <p14:creationId xmlns:p14="http://schemas.microsoft.com/office/powerpoint/2010/main" val="18029672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5"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a:t>Source: Xxx</a:t>
            </a:r>
          </a:p>
        </p:txBody>
      </p:sp>
      <p:sp>
        <p:nvSpPr>
          <p:cNvPr id="8"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a:solidFill>
                <a:srgbClr val="998F86"/>
              </a:solidFill>
            </a:endParaRPr>
          </a:p>
        </p:txBody>
      </p:sp>
      <p:sp>
        <p:nvSpPr>
          <p:cNvPr id="9" name="Text Placeholder 4"/>
          <p:cNvSpPr>
            <a:spLocks noGrp="1"/>
          </p:cNvSpPr>
          <p:nvPr>
            <p:ph type="body" sz="quarter" idx="11"/>
          </p:nvPr>
        </p:nvSpPr>
        <p:spPr>
          <a:xfrm>
            <a:off x="393701" y="1196752"/>
            <a:ext cx="11462940"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133150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8"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a:solidFill>
                <a:srgbClr val="998F86"/>
              </a:solidFill>
            </a:endParaRPr>
          </a:p>
        </p:txBody>
      </p:sp>
      <p:sp>
        <p:nvSpPr>
          <p:cNvPr id="9"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a:t>Source: Xxx</a:t>
            </a:r>
          </a:p>
        </p:txBody>
      </p:sp>
      <p:sp>
        <p:nvSpPr>
          <p:cNvPr id="10" name="Text Placeholder 4"/>
          <p:cNvSpPr>
            <a:spLocks noGrp="1"/>
          </p:cNvSpPr>
          <p:nvPr>
            <p:ph type="body" sz="quarter" idx="12"/>
          </p:nvPr>
        </p:nvSpPr>
        <p:spPr>
          <a:xfrm>
            <a:off x="393701"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4"/>
          <p:cNvSpPr>
            <a:spLocks noGrp="1"/>
          </p:cNvSpPr>
          <p:nvPr>
            <p:ph type="body" sz="quarter" idx="13"/>
          </p:nvPr>
        </p:nvSpPr>
        <p:spPr>
          <a:xfrm>
            <a:off x="6442373"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056374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a:solidFill>
                <a:srgbClr val="998F86"/>
              </a:solidFill>
            </a:endParaRPr>
          </a:p>
        </p:txBody>
      </p:sp>
      <p:sp>
        <p:nvSpPr>
          <p:cNvPr id="8"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a:t>Source: Xxx</a:t>
            </a:r>
          </a:p>
        </p:txBody>
      </p:sp>
    </p:spTree>
    <p:extLst>
      <p:ext uri="{BB962C8B-B14F-4D97-AF65-F5344CB8AC3E}">
        <p14:creationId xmlns:p14="http://schemas.microsoft.com/office/powerpoint/2010/main" val="39047528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a:solidFill>
                <a:srgbClr val="998F86"/>
              </a:solidFill>
            </a:endParaRPr>
          </a:p>
        </p:txBody>
      </p:sp>
      <p:sp>
        <p:nvSpPr>
          <p:cNvPr id="12"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a:t>Source: Xxx</a:t>
            </a:r>
          </a:p>
        </p:txBody>
      </p:sp>
      <p:sp>
        <p:nvSpPr>
          <p:cNvPr id="13" name="Text Placeholder 4"/>
          <p:cNvSpPr>
            <a:spLocks noGrp="1"/>
          </p:cNvSpPr>
          <p:nvPr>
            <p:ph type="body" sz="quarter" idx="14"/>
          </p:nvPr>
        </p:nvSpPr>
        <p:spPr>
          <a:xfrm>
            <a:off x="393701" y="1412777"/>
            <a:ext cx="11462940"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4633712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13"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a:solidFill>
                <a:srgbClr val="998F86"/>
              </a:solidFill>
            </a:endParaRPr>
          </a:p>
        </p:txBody>
      </p:sp>
      <p:sp>
        <p:nvSpPr>
          <p:cNvPr id="15" name="Text Placeholder 4"/>
          <p:cNvSpPr>
            <a:spLocks noGrp="1"/>
          </p:cNvSpPr>
          <p:nvPr>
            <p:ph type="body" sz="quarter" idx="14"/>
          </p:nvPr>
        </p:nvSpPr>
        <p:spPr>
          <a:xfrm>
            <a:off x="393701" y="1412777"/>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a:t>Source: Xxx</a:t>
            </a:r>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6442373" y="1412777"/>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947029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7"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a:solidFill>
                <a:srgbClr val="998F86"/>
              </a:solidFill>
            </a:endParaRPr>
          </a:p>
        </p:txBody>
      </p:sp>
      <p:sp>
        <p:nvSpPr>
          <p:cNvPr id="9"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a:t>Source: Xxx</a:t>
            </a:r>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6630289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4"/>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814918" y="2276873"/>
            <a:ext cx="1104172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Divider Theme</a:t>
            </a:r>
          </a:p>
        </p:txBody>
      </p:sp>
      <p:pic>
        <p:nvPicPr>
          <p:cNvPr id="8" name="Picture 11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242872" y="6163537"/>
            <a:ext cx="1115548" cy="427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855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5"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1800">
                <a:solidFill>
                  <a:schemeClr val="accent3"/>
                </a:solidFill>
              </a:defRPr>
            </a:lvl1pPr>
          </a:lstStyle>
          <a:p>
            <a:endParaRPr lang="en-GB">
              <a:solidFill>
                <a:srgbClr val="998F86"/>
              </a:solidFill>
            </a:endParaRPr>
          </a:p>
        </p:txBody>
      </p:sp>
    </p:spTree>
    <p:extLst>
      <p:ext uri="{BB962C8B-B14F-4D97-AF65-F5344CB8AC3E}">
        <p14:creationId xmlns:p14="http://schemas.microsoft.com/office/powerpoint/2010/main" val="27454524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a:solidFill>
                <a:srgbClr val="998F86"/>
              </a:solidFill>
            </a:endParaRPr>
          </a:p>
        </p:txBody>
      </p:sp>
      <p:sp>
        <p:nvSpPr>
          <p:cNvPr id="4" name="Picture Placeholder 3"/>
          <p:cNvSpPr>
            <a:spLocks noGrp="1"/>
          </p:cNvSpPr>
          <p:nvPr>
            <p:ph type="pic" sz="quarter" idx="14" hasCustomPrompt="1"/>
          </p:nvPr>
        </p:nvSpPr>
        <p:spPr>
          <a:xfrm>
            <a:off x="431801" y="1412775"/>
            <a:ext cx="3878097" cy="4680049"/>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14" name="Text Placeholder 4"/>
          <p:cNvSpPr>
            <a:spLocks noGrp="1"/>
          </p:cNvSpPr>
          <p:nvPr>
            <p:ph type="body" sz="quarter" idx="15"/>
          </p:nvPr>
        </p:nvSpPr>
        <p:spPr>
          <a:xfrm>
            <a:off x="4597929" y="1412777"/>
            <a:ext cx="729681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27773317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a:solidFill>
                <a:srgbClr val="998F86"/>
              </a:solidFill>
            </a:endParaRPr>
          </a:p>
        </p:txBody>
      </p:sp>
      <p:sp>
        <p:nvSpPr>
          <p:cNvPr id="13" name="Picture Placeholder 3"/>
          <p:cNvSpPr>
            <a:spLocks noGrp="1"/>
          </p:cNvSpPr>
          <p:nvPr>
            <p:ph type="pic" sz="quarter" idx="14" hasCustomPrompt="1"/>
          </p:nvPr>
        </p:nvSpPr>
        <p:spPr>
          <a:xfrm>
            <a:off x="8688289" y="1412776"/>
            <a:ext cx="3206023" cy="4680048"/>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15" name="Text Placeholder 4"/>
          <p:cNvSpPr>
            <a:spLocks noGrp="1"/>
          </p:cNvSpPr>
          <p:nvPr>
            <p:ph type="body" sz="quarter" idx="15"/>
          </p:nvPr>
        </p:nvSpPr>
        <p:spPr>
          <a:xfrm>
            <a:off x="431801" y="1412777"/>
            <a:ext cx="8006556"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31835121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a:solidFill>
                <a:srgbClr val="998F86"/>
              </a:solidFill>
            </a:endParaRPr>
          </a:p>
        </p:txBody>
      </p:sp>
      <p:sp>
        <p:nvSpPr>
          <p:cNvPr id="13" name="Picture Placeholder 3"/>
          <p:cNvSpPr>
            <a:spLocks noGrp="1"/>
          </p:cNvSpPr>
          <p:nvPr>
            <p:ph type="pic" sz="quarter" idx="14" hasCustomPrompt="1"/>
          </p:nvPr>
        </p:nvSpPr>
        <p:spPr>
          <a:xfrm>
            <a:off x="387049" y="1412776"/>
            <a:ext cx="5228899" cy="1872208"/>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14" name="Picture Placeholder 3"/>
          <p:cNvSpPr>
            <a:spLocks noGrp="1"/>
          </p:cNvSpPr>
          <p:nvPr>
            <p:ph type="pic" sz="quarter" idx="15" hasCustomPrompt="1"/>
          </p:nvPr>
        </p:nvSpPr>
        <p:spPr>
          <a:xfrm>
            <a:off x="6665841" y="1412776"/>
            <a:ext cx="5228899" cy="1872208"/>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15" name="Text Placeholder 4"/>
          <p:cNvSpPr>
            <a:spLocks noGrp="1"/>
          </p:cNvSpPr>
          <p:nvPr>
            <p:ph type="body" sz="quarter" idx="16"/>
          </p:nvPr>
        </p:nvSpPr>
        <p:spPr>
          <a:xfrm>
            <a:off x="431801" y="3532181"/>
            <a:ext cx="11462940"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16572494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a:solidFill>
                <a:srgbClr val="998F86"/>
              </a:solidFill>
            </a:endParaRPr>
          </a:p>
        </p:txBody>
      </p:sp>
      <p:sp>
        <p:nvSpPr>
          <p:cNvPr id="13" name="Picture Placeholder 3"/>
          <p:cNvSpPr>
            <a:spLocks noGrp="1"/>
          </p:cNvSpPr>
          <p:nvPr>
            <p:ph type="pic" sz="quarter" idx="14" hasCustomPrompt="1"/>
          </p:nvPr>
        </p:nvSpPr>
        <p:spPr>
          <a:xfrm>
            <a:off x="387049" y="3645024"/>
            <a:ext cx="5228899" cy="2304256"/>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14" name="Picture Placeholder 3"/>
          <p:cNvSpPr>
            <a:spLocks noGrp="1"/>
          </p:cNvSpPr>
          <p:nvPr>
            <p:ph type="pic" sz="quarter" idx="15" hasCustomPrompt="1"/>
          </p:nvPr>
        </p:nvSpPr>
        <p:spPr>
          <a:xfrm>
            <a:off x="6665841" y="3645024"/>
            <a:ext cx="5228899" cy="2304256"/>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15" name="Text Placeholder 4"/>
          <p:cNvSpPr>
            <a:spLocks noGrp="1"/>
          </p:cNvSpPr>
          <p:nvPr>
            <p:ph type="body" sz="quarter" idx="16"/>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22768008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a:solidFill>
                <a:srgbClr val="998F86"/>
              </a:solidFill>
            </a:endParaRPr>
          </a:p>
        </p:txBody>
      </p:sp>
      <p:sp>
        <p:nvSpPr>
          <p:cNvPr id="13" name="Picture Placeholder 3"/>
          <p:cNvSpPr>
            <a:spLocks noGrp="1"/>
          </p:cNvSpPr>
          <p:nvPr>
            <p:ph type="pic" sz="quarter" idx="14" hasCustomPrompt="1"/>
          </p:nvPr>
        </p:nvSpPr>
        <p:spPr>
          <a:xfrm>
            <a:off x="387050" y="3645024"/>
            <a:ext cx="3500705" cy="2304256"/>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17" name="Picture Placeholder 3"/>
          <p:cNvSpPr>
            <a:spLocks noGrp="1"/>
          </p:cNvSpPr>
          <p:nvPr>
            <p:ph type="pic" sz="quarter" idx="15" hasCustomPrompt="1"/>
          </p:nvPr>
        </p:nvSpPr>
        <p:spPr>
          <a:xfrm>
            <a:off x="4390544" y="3645024"/>
            <a:ext cx="3500705" cy="2304256"/>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18" name="Picture Placeholder 3"/>
          <p:cNvSpPr>
            <a:spLocks noGrp="1"/>
          </p:cNvSpPr>
          <p:nvPr>
            <p:ph type="pic" sz="quarter" idx="16" hasCustomPrompt="1"/>
          </p:nvPr>
        </p:nvSpPr>
        <p:spPr>
          <a:xfrm>
            <a:off x="8394036" y="3645024"/>
            <a:ext cx="3500705" cy="2304256"/>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19" name="Text Placeholder 4"/>
          <p:cNvSpPr>
            <a:spLocks noGrp="1"/>
          </p:cNvSpPr>
          <p:nvPr>
            <p:ph type="body" sz="quarter" idx="17"/>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13134542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12"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a:solidFill>
                <a:srgbClr val="998F86"/>
              </a:solidFill>
            </a:endParaRPr>
          </a:p>
        </p:txBody>
      </p:sp>
      <p:sp>
        <p:nvSpPr>
          <p:cNvPr id="16" name="Picture Placeholder 3"/>
          <p:cNvSpPr>
            <a:spLocks noGrp="1"/>
          </p:cNvSpPr>
          <p:nvPr>
            <p:ph type="pic" sz="quarter" idx="14" hasCustomPrompt="1"/>
          </p:nvPr>
        </p:nvSpPr>
        <p:spPr>
          <a:xfrm>
            <a:off x="387050" y="1412776"/>
            <a:ext cx="3500705" cy="2160240"/>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17" name="Picture Placeholder 3"/>
          <p:cNvSpPr>
            <a:spLocks noGrp="1"/>
          </p:cNvSpPr>
          <p:nvPr>
            <p:ph type="pic" sz="quarter" idx="15" hasCustomPrompt="1"/>
          </p:nvPr>
        </p:nvSpPr>
        <p:spPr>
          <a:xfrm>
            <a:off x="4390544" y="1412776"/>
            <a:ext cx="3500705" cy="2160240"/>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18" name="Picture Placeholder 3"/>
          <p:cNvSpPr>
            <a:spLocks noGrp="1"/>
          </p:cNvSpPr>
          <p:nvPr>
            <p:ph type="pic" sz="quarter" idx="16" hasCustomPrompt="1"/>
          </p:nvPr>
        </p:nvSpPr>
        <p:spPr>
          <a:xfrm>
            <a:off x="8394036" y="1412776"/>
            <a:ext cx="3500705" cy="2160240"/>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20" name="Text Placeholder 4"/>
          <p:cNvSpPr>
            <a:spLocks noGrp="1"/>
          </p:cNvSpPr>
          <p:nvPr>
            <p:ph type="body" sz="quarter" idx="17"/>
          </p:nvPr>
        </p:nvSpPr>
        <p:spPr>
          <a:xfrm>
            <a:off x="431801" y="3703287"/>
            <a:ext cx="11462940"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16033157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a:solidFill>
                <a:srgbClr val="998F86"/>
              </a:solidFill>
            </a:endParaRPr>
          </a:p>
        </p:txBody>
      </p:sp>
      <p:sp>
        <p:nvSpPr>
          <p:cNvPr id="17" name="Picture Placeholder 3"/>
          <p:cNvSpPr>
            <a:spLocks noGrp="1"/>
          </p:cNvSpPr>
          <p:nvPr>
            <p:ph type="pic" sz="quarter" idx="14" hasCustomPrompt="1"/>
          </p:nvPr>
        </p:nvSpPr>
        <p:spPr>
          <a:xfrm>
            <a:off x="431801" y="1412776"/>
            <a:ext cx="3878097" cy="1512168"/>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19" name="Picture Placeholder 3"/>
          <p:cNvSpPr>
            <a:spLocks noGrp="1"/>
          </p:cNvSpPr>
          <p:nvPr>
            <p:ph type="pic" sz="quarter" idx="15" hasCustomPrompt="1"/>
          </p:nvPr>
        </p:nvSpPr>
        <p:spPr>
          <a:xfrm>
            <a:off x="431801" y="2975180"/>
            <a:ext cx="3878097" cy="1512168"/>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20" name="Picture Placeholder 3"/>
          <p:cNvSpPr>
            <a:spLocks noGrp="1"/>
          </p:cNvSpPr>
          <p:nvPr>
            <p:ph type="pic" sz="quarter" idx="16" hasCustomPrompt="1"/>
          </p:nvPr>
        </p:nvSpPr>
        <p:spPr>
          <a:xfrm>
            <a:off x="431801" y="4537584"/>
            <a:ext cx="3878097" cy="1541098"/>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21" name="Text Placeholder 4"/>
          <p:cNvSpPr>
            <a:spLocks noGrp="1"/>
          </p:cNvSpPr>
          <p:nvPr>
            <p:ph type="body" sz="quarter" idx="17"/>
          </p:nvPr>
        </p:nvSpPr>
        <p:spPr>
          <a:xfrm>
            <a:off x="4597929" y="1412776"/>
            <a:ext cx="7296811"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41937879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a:solidFill>
                <a:srgbClr val="998F86"/>
              </a:solidFill>
            </a:endParaRPr>
          </a:p>
        </p:txBody>
      </p:sp>
      <p:sp>
        <p:nvSpPr>
          <p:cNvPr id="17" name="Picture Placeholder 3"/>
          <p:cNvSpPr>
            <a:spLocks noGrp="1"/>
          </p:cNvSpPr>
          <p:nvPr>
            <p:ph type="pic" sz="quarter" idx="14" hasCustomPrompt="1"/>
          </p:nvPr>
        </p:nvSpPr>
        <p:spPr>
          <a:xfrm>
            <a:off x="8016644" y="1412776"/>
            <a:ext cx="3878097" cy="1512168"/>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19" name="Picture Placeholder 3"/>
          <p:cNvSpPr>
            <a:spLocks noGrp="1"/>
          </p:cNvSpPr>
          <p:nvPr>
            <p:ph type="pic" sz="quarter" idx="15" hasCustomPrompt="1"/>
          </p:nvPr>
        </p:nvSpPr>
        <p:spPr>
          <a:xfrm>
            <a:off x="8016644" y="2976533"/>
            <a:ext cx="3878097" cy="1512168"/>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20" name="Picture Placeholder 3"/>
          <p:cNvSpPr>
            <a:spLocks noGrp="1"/>
          </p:cNvSpPr>
          <p:nvPr>
            <p:ph type="pic" sz="quarter" idx="16" hasCustomPrompt="1"/>
          </p:nvPr>
        </p:nvSpPr>
        <p:spPr>
          <a:xfrm>
            <a:off x="8016644" y="4540290"/>
            <a:ext cx="3878097" cy="1548783"/>
          </a:xfrm>
          <a:prstGeom prst="round2DiagRect">
            <a:avLst/>
          </a:prstGeom>
        </p:spPr>
        <p:txBody>
          <a:bodyPr vert="horz" lIns="72000" tIns="72000" rIns="72000" bIns="72000" rtlCol="0">
            <a:normAutofit/>
          </a:bodyPr>
          <a:lstStyle>
            <a:lvl1pPr>
              <a:defRPr lang="en-GB" sz="1400"/>
            </a:lvl1pPr>
          </a:lstStyle>
          <a:p>
            <a:pPr lvl="0"/>
            <a:r>
              <a:rPr lang="en-GB"/>
              <a:t>Picture placeholder</a:t>
            </a:r>
          </a:p>
        </p:txBody>
      </p:sp>
      <p:sp>
        <p:nvSpPr>
          <p:cNvPr id="10" name="Text Placeholder 4"/>
          <p:cNvSpPr>
            <a:spLocks noGrp="1"/>
          </p:cNvSpPr>
          <p:nvPr>
            <p:ph type="body" sz="quarter" idx="17"/>
          </p:nvPr>
        </p:nvSpPr>
        <p:spPr>
          <a:xfrm>
            <a:off x="431801" y="1412778"/>
            <a:ext cx="7405311"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31517412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4"/>
        </a:solidFill>
        <a:effectLst/>
      </p:bgPr>
    </p:bg>
    <p:spTree>
      <p:nvGrpSpPr>
        <p:cNvPr id="1" name=""/>
        <p:cNvGrpSpPr/>
        <p:nvPr/>
      </p:nvGrpSpPr>
      <p:grpSpPr>
        <a:xfrm>
          <a:off x="0" y="0"/>
          <a:ext cx="0" cy="0"/>
          <a:chOff x="0" y="0"/>
          <a:chExt cx="0" cy="0"/>
        </a:xfrm>
      </p:grpSpPr>
      <p:sp>
        <p:nvSpPr>
          <p:cNvPr id="2" name="Rectangle 1"/>
          <p:cNvSpPr/>
          <p:nvPr userDrawn="1"/>
        </p:nvSpPr>
        <p:spPr>
          <a:xfrm>
            <a:off x="2913435" y="1790072"/>
            <a:ext cx="6336704"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sp>
        <p:nvSpPr>
          <p:cNvPr id="12" name="Text Placeholder 5"/>
          <p:cNvSpPr>
            <a:spLocks noGrp="1"/>
          </p:cNvSpPr>
          <p:nvPr>
            <p:ph type="body" sz="quarter" idx="10" hasCustomPrompt="1"/>
          </p:nvPr>
        </p:nvSpPr>
        <p:spPr>
          <a:xfrm>
            <a:off x="3779997" y="2696461"/>
            <a:ext cx="5196324" cy="266322"/>
          </a:xfrm>
        </p:spPr>
        <p:txBody>
          <a:bodyPr lIns="36000" rIns="36000" anchor="ctr">
            <a:noAutofit/>
          </a:bodyPr>
          <a:lstStyle>
            <a:lvl1pPr>
              <a:defRPr sz="1400">
                <a:solidFill>
                  <a:schemeClr val="tx2"/>
                </a:solidFill>
              </a:defRPr>
            </a:lvl1pPr>
          </a:lstStyle>
          <a:p>
            <a:pPr lvl="0"/>
            <a:r>
              <a:rPr lang="en-US"/>
              <a:t>Name Surname</a:t>
            </a:r>
            <a:endParaRPr lang="en-GB"/>
          </a:p>
        </p:txBody>
      </p:sp>
      <p:sp>
        <p:nvSpPr>
          <p:cNvPr id="13" name="Text Placeholder 5"/>
          <p:cNvSpPr>
            <a:spLocks noGrp="1"/>
          </p:cNvSpPr>
          <p:nvPr>
            <p:ph type="body" sz="quarter" idx="11" hasCustomPrompt="1"/>
          </p:nvPr>
        </p:nvSpPr>
        <p:spPr>
          <a:xfrm>
            <a:off x="3779997" y="2963910"/>
            <a:ext cx="5196324" cy="266322"/>
          </a:xfrm>
        </p:spPr>
        <p:txBody>
          <a:bodyPr lIns="36000" rIns="36000" anchor="ctr">
            <a:noAutofit/>
          </a:bodyPr>
          <a:lstStyle>
            <a:lvl1pPr>
              <a:defRPr sz="1100" b="0">
                <a:solidFill>
                  <a:schemeClr val="tx2"/>
                </a:solidFill>
              </a:defRPr>
            </a:lvl1pPr>
          </a:lstStyle>
          <a:p>
            <a:pPr lvl="0"/>
            <a:r>
              <a:rPr lang="en-US"/>
              <a:t>Directory</a:t>
            </a:r>
            <a:endParaRPr lang="en-GB"/>
          </a:p>
        </p:txBody>
      </p:sp>
      <p:sp>
        <p:nvSpPr>
          <p:cNvPr id="14" name="Text Placeholder 5"/>
          <p:cNvSpPr>
            <a:spLocks noGrp="1"/>
          </p:cNvSpPr>
          <p:nvPr>
            <p:ph type="body" sz="quarter" idx="12" hasCustomPrompt="1"/>
          </p:nvPr>
        </p:nvSpPr>
        <p:spPr>
          <a:xfrm>
            <a:off x="4246240" y="3494035"/>
            <a:ext cx="1920213" cy="266322"/>
          </a:xfrm>
        </p:spPr>
        <p:txBody>
          <a:bodyPr lIns="36000" rIns="36000" anchor="ctr">
            <a:noAutofit/>
          </a:bodyPr>
          <a:lstStyle>
            <a:lvl1pPr>
              <a:defRPr sz="1100" b="0">
                <a:solidFill>
                  <a:schemeClr val="tx2"/>
                </a:solidFill>
              </a:defRPr>
            </a:lvl1pPr>
          </a:lstStyle>
          <a:p>
            <a:pPr lvl="0"/>
            <a:r>
              <a:rPr lang="en-US"/>
              <a:t>+27 (0)21 XXX XXXX</a:t>
            </a:r>
            <a:endParaRPr lang="en-GB"/>
          </a:p>
        </p:txBody>
      </p:sp>
      <p:sp>
        <p:nvSpPr>
          <p:cNvPr id="15" name="Rectangle 14"/>
          <p:cNvSpPr/>
          <p:nvPr userDrawn="1"/>
        </p:nvSpPr>
        <p:spPr>
          <a:xfrm>
            <a:off x="3779996" y="3497483"/>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a:solidFill>
                  <a:srgbClr val="003399"/>
                </a:solidFill>
              </a:rPr>
              <a:t>Tel:</a:t>
            </a:r>
          </a:p>
        </p:txBody>
      </p:sp>
      <p:sp>
        <p:nvSpPr>
          <p:cNvPr id="16" name="Text Placeholder 5"/>
          <p:cNvSpPr>
            <a:spLocks noGrp="1"/>
          </p:cNvSpPr>
          <p:nvPr>
            <p:ph type="body" sz="quarter" idx="13" hasCustomPrompt="1"/>
          </p:nvPr>
        </p:nvSpPr>
        <p:spPr>
          <a:xfrm>
            <a:off x="6840159" y="3494035"/>
            <a:ext cx="1920213" cy="266322"/>
          </a:xfrm>
        </p:spPr>
        <p:txBody>
          <a:bodyPr lIns="36000" rIns="36000" anchor="ctr">
            <a:noAutofit/>
          </a:bodyPr>
          <a:lstStyle>
            <a:lvl1pPr>
              <a:defRPr sz="1100" b="0">
                <a:solidFill>
                  <a:schemeClr val="tx2"/>
                </a:solidFill>
              </a:defRPr>
            </a:lvl1pPr>
          </a:lstStyle>
          <a:p>
            <a:pPr lvl="0"/>
            <a:r>
              <a:rPr lang="en-US"/>
              <a:t>+27 (0)21 XXX XXXX</a:t>
            </a:r>
            <a:endParaRPr lang="en-GB"/>
          </a:p>
        </p:txBody>
      </p:sp>
      <p:sp>
        <p:nvSpPr>
          <p:cNvPr id="17" name="Rectangle 16"/>
          <p:cNvSpPr/>
          <p:nvPr userDrawn="1"/>
        </p:nvSpPr>
        <p:spPr>
          <a:xfrm>
            <a:off x="6373915" y="3497483"/>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a:solidFill>
                  <a:srgbClr val="003399"/>
                </a:solidFill>
              </a:rPr>
              <a:t>Fax:</a:t>
            </a:r>
          </a:p>
        </p:txBody>
      </p:sp>
      <p:sp>
        <p:nvSpPr>
          <p:cNvPr id="18" name="Text Placeholder 5"/>
          <p:cNvSpPr>
            <a:spLocks noGrp="1"/>
          </p:cNvSpPr>
          <p:nvPr>
            <p:ph type="body" sz="quarter" idx="14" hasCustomPrompt="1"/>
          </p:nvPr>
        </p:nvSpPr>
        <p:spPr>
          <a:xfrm>
            <a:off x="3779997" y="3768568"/>
            <a:ext cx="4978745" cy="266322"/>
          </a:xfrm>
        </p:spPr>
        <p:txBody>
          <a:bodyPr lIns="36000" rIns="36000" anchor="ctr">
            <a:noAutofit/>
          </a:bodyPr>
          <a:lstStyle>
            <a:lvl1pPr>
              <a:defRPr sz="1100" b="0">
                <a:solidFill>
                  <a:schemeClr val="tx2"/>
                </a:solidFill>
              </a:defRPr>
            </a:lvl1pPr>
          </a:lstStyle>
          <a:p>
            <a:pPr lvl="0"/>
            <a:r>
              <a:rPr lang="en-US"/>
              <a:t>Name.Surname@westerncape.gov.za</a:t>
            </a:r>
            <a:endParaRPr lang="en-GB"/>
          </a:p>
        </p:txBody>
      </p:sp>
      <p:sp>
        <p:nvSpPr>
          <p:cNvPr id="19" name="Rectangle 18"/>
          <p:cNvSpPr/>
          <p:nvPr userDrawn="1"/>
        </p:nvSpPr>
        <p:spPr>
          <a:xfrm>
            <a:off x="3779996" y="4043102"/>
            <a:ext cx="4978745"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a:solidFill>
                  <a:srgbClr val="003399"/>
                </a:solidFill>
              </a:rPr>
              <a:t>www.westerncape.gov.za</a:t>
            </a:r>
          </a:p>
        </p:txBody>
      </p:sp>
      <p:sp>
        <p:nvSpPr>
          <p:cNvPr id="6" name="Rectangle 5"/>
          <p:cNvSpPr/>
          <p:nvPr userDrawn="1"/>
        </p:nvSpPr>
        <p:spPr>
          <a:xfrm>
            <a:off x="393700" y="565702"/>
            <a:ext cx="2404826" cy="584775"/>
          </a:xfrm>
          <a:prstGeom prst="rect">
            <a:avLst/>
          </a:prstGeom>
        </p:spPr>
        <p:txBody>
          <a:bodyPr wrap="none">
            <a:spAutoFit/>
          </a:bodyPr>
          <a:lstStyle/>
          <a:p>
            <a:r>
              <a:rPr lang="en-US" sz="3200">
                <a:solidFill>
                  <a:prstClr val="white"/>
                </a:solidFill>
                <a:ea typeface="+mj-ea"/>
                <a:cs typeface="+mj-cs"/>
              </a:rPr>
              <a:t>Contact Us</a:t>
            </a:r>
            <a:endParaRPr lang="en-GB" sz="2400">
              <a:solidFill>
                <a:prstClr val="white"/>
              </a:solidFill>
            </a:endParaRPr>
          </a:p>
        </p:txBody>
      </p:sp>
      <p:sp>
        <p:nvSpPr>
          <p:cNvPr id="24" name="Text Placeholder 5"/>
          <p:cNvSpPr>
            <a:spLocks noGrp="1"/>
          </p:cNvSpPr>
          <p:nvPr>
            <p:ph type="body" sz="quarter" idx="15" hasCustomPrompt="1"/>
          </p:nvPr>
        </p:nvSpPr>
        <p:spPr>
          <a:xfrm>
            <a:off x="3779995" y="4333520"/>
            <a:ext cx="4465773" cy="266322"/>
          </a:xfrm>
        </p:spPr>
        <p:txBody>
          <a:bodyPr lIns="36000" rIns="36000" anchor="ctr">
            <a:noAutofit/>
          </a:bodyPr>
          <a:lstStyle>
            <a:lvl1pPr>
              <a:defRPr sz="1100" b="0" baseline="0">
                <a:solidFill>
                  <a:schemeClr val="tx2"/>
                </a:solidFill>
              </a:defRPr>
            </a:lvl1pPr>
          </a:lstStyle>
          <a:p>
            <a:pPr lvl="0"/>
            <a:r>
              <a:rPr lang="en-ZA"/>
              <a:t>Fill in your address</a:t>
            </a:r>
          </a:p>
        </p:txBody>
      </p:sp>
      <p:pic>
        <p:nvPicPr>
          <p:cNvPr id="2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3029719" y="1859446"/>
            <a:ext cx="2217710" cy="84921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Shape, rectangle&#10;&#10;Description automatically generated">
            <a:extLst>
              <a:ext uri="{FF2B5EF4-FFF2-40B4-BE49-F238E27FC236}">
                <a16:creationId xmlns:a16="http://schemas.microsoft.com/office/drawing/2014/main" id="{4B218B1C-103E-40ED-AFB3-E83144F682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79995" y="3331665"/>
            <a:ext cx="5470144" cy="64873"/>
          </a:xfrm>
          <a:prstGeom prst="rect">
            <a:avLst/>
          </a:prstGeom>
        </p:spPr>
      </p:pic>
    </p:spTree>
    <p:extLst>
      <p:ext uri="{BB962C8B-B14F-4D97-AF65-F5344CB8AC3E}">
        <p14:creationId xmlns:p14="http://schemas.microsoft.com/office/powerpoint/2010/main" val="33873084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4"/>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2351584" y="3861049"/>
            <a:ext cx="9601067"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a:solidFill>
                  <a:prstClr val="white"/>
                </a:solidFill>
                <a:cs typeface="Century Gothic"/>
              </a:rPr>
              <a:t>Thank you</a:t>
            </a:r>
          </a:p>
        </p:txBody>
      </p:sp>
      <p:pic>
        <p:nvPicPr>
          <p:cNvPr id="4" name="Picture 3" descr="Shape, rectangle&#10;&#10;Description automatically generated">
            <a:extLst>
              <a:ext uri="{FF2B5EF4-FFF2-40B4-BE49-F238E27FC236}">
                <a16:creationId xmlns:a16="http://schemas.microsoft.com/office/drawing/2014/main" id="{964789CB-CD92-405B-9055-78FC1169E8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3700" y="3364896"/>
            <a:ext cx="11798299" cy="64104"/>
          </a:xfrm>
          <a:prstGeom prst="rect">
            <a:avLst/>
          </a:prstGeom>
        </p:spPr>
      </p:pic>
    </p:spTree>
    <p:extLst>
      <p:ext uri="{BB962C8B-B14F-4D97-AF65-F5344CB8AC3E}">
        <p14:creationId xmlns:p14="http://schemas.microsoft.com/office/powerpoint/2010/main" val="520039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a:solidFill>
                <a:srgbClr val="998F86"/>
              </a:solidFill>
            </a:endParaRPr>
          </a:p>
        </p:txBody>
      </p:sp>
      <p:sp>
        <p:nvSpPr>
          <p:cNvPr id="11" name="Text Placeholder 4"/>
          <p:cNvSpPr>
            <a:spLocks noGrp="1"/>
          </p:cNvSpPr>
          <p:nvPr>
            <p:ph type="body" sz="quarter" idx="10"/>
          </p:nvPr>
        </p:nvSpPr>
        <p:spPr>
          <a:xfrm>
            <a:off x="393701" y="1412777"/>
            <a:ext cx="11462940"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010757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3701" y="180976"/>
            <a:ext cx="11341100" cy="876300"/>
          </a:xfrm>
          <a:prstGeom prst="rect">
            <a:avLst/>
          </a:prstGeom>
        </p:spPr>
        <p:txBody>
          <a:bodyPr anchor="ctr">
            <a:normAutofit/>
          </a:bodyPr>
          <a:lstStyle>
            <a:lvl1pPr algn="l">
              <a:defRPr sz="2800" b="1">
                <a:solidFill>
                  <a:srgbClr val="003399"/>
                </a:solidFill>
                <a:latin typeface="Century Gothic" pitchFamily="34" charset="0"/>
              </a:defRPr>
            </a:lvl1pPr>
          </a:lstStyle>
          <a:p>
            <a:r>
              <a:rPr lang="en-US"/>
              <a:t>Heading</a:t>
            </a:r>
            <a:endParaRPr lang="en-ZA"/>
          </a:p>
        </p:txBody>
      </p:sp>
      <p:sp>
        <p:nvSpPr>
          <p:cNvPr id="3" name="Subtitle 2"/>
          <p:cNvSpPr>
            <a:spLocks noGrp="1"/>
          </p:cNvSpPr>
          <p:nvPr>
            <p:ph type="subTitle" idx="1" hasCustomPrompt="1"/>
          </p:nvPr>
        </p:nvSpPr>
        <p:spPr>
          <a:xfrm>
            <a:off x="393701" y="1266826"/>
            <a:ext cx="11341100" cy="4524375"/>
          </a:xfrm>
          <a:prstGeom prst="rect">
            <a:avLst/>
          </a:prstGeom>
        </p:spPr>
        <p:txBody>
          <a:bodyPr>
            <a:normAutofit/>
          </a:bodyPr>
          <a:lstStyle>
            <a:lvl1pPr marL="0" indent="0" algn="l">
              <a:buNone/>
              <a:defRPr sz="1800">
                <a:solidFill>
                  <a:schemeClr val="tx1"/>
                </a:solidFill>
                <a:latin typeface="Century Gothic" pitchFamily="34" charset="0"/>
              </a:defRPr>
            </a:lvl1pPr>
            <a:lvl2pPr marL="180975" indent="-180975" algn="l">
              <a:buFont typeface="Arial" pitchFamily="34" charset="0"/>
              <a:buChar char="•"/>
              <a:defRPr sz="1400">
                <a:solidFill>
                  <a:schemeClr val="tx1"/>
                </a:solidFill>
                <a:latin typeface="Century Gothic" pitchFamily="34" charset="0"/>
              </a:defRPr>
            </a:lvl2pPr>
            <a:lvl3pPr marL="914400" indent="0" algn="l">
              <a:buNone/>
              <a:defRPr>
                <a:solidFill>
                  <a:schemeClr val="tx1">
                    <a:tint val="75000"/>
                  </a:schemeClr>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Sub-heading</a:t>
            </a:r>
          </a:p>
          <a:p>
            <a:pPr lvl="1"/>
            <a:r>
              <a:rPr lang="en-US"/>
              <a:t>text</a:t>
            </a:r>
          </a:p>
        </p:txBody>
      </p:sp>
    </p:spTree>
    <p:extLst>
      <p:ext uri="{BB962C8B-B14F-4D97-AF65-F5344CB8AC3E}">
        <p14:creationId xmlns:p14="http://schemas.microsoft.com/office/powerpoint/2010/main" val="10324677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11A6E-B02E-4F92-8E30-8098281E3D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68E233-CDC4-46D6-A122-E4584C4535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A1AACF-42A9-4489-8C49-D50FE13D0FBA}"/>
              </a:ext>
            </a:extLst>
          </p:cNvPr>
          <p:cNvSpPr>
            <a:spLocks noGrp="1"/>
          </p:cNvSpPr>
          <p:nvPr>
            <p:ph type="dt" sz="half" idx="10"/>
          </p:nvPr>
        </p:nvSpPr>
        <p:spPr/>
        <p:txBody>
          <a:bodyPr/>
          <a:lstStyle/>
          <a:p>
            <a:fld id="{5139AA72-26AE-4F00-AC2A-2E32F0A9B853}" type="datetimeFigureOut">
              <a:rPr lang="en-US" smtClean="0"/>
              <a:t>8/11/2023</a:t>
            </a:fld>
            <a:endParaRPr lang="en-US"/>
          </a:p>
        </p:txBody>
      </p:sp>
      <p:sp>
        <p:nvSpPr>
          <p:cNvPr id="5" name="Footer Placeholder 4">
            <a:extLst>
              <a:ext uri="{FF2B5EF4-FFF2-40B4-BE49-F238E27FC236}">
                <a16:creationId xmlns:a16="http://schemas.microsoft.com/office/drawing/2014/main" id="{BF6E8E58-4E71-444E-9195-63313C0DC8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313DC2-B7B5-4F26-ADE4-6FCE289F0607}"/>
              </a:ext>
            </a:extLst>
          </p:cNvPr>
          <p:cNvSpPr>
            <a:spLocks noGrp="1"/>
          </p:cNvSpPr>
          <p:nvPr>
            <p:ph type="sldNum" sz="quarter" idx="12"/>
          </p:nvPr>
        </p:nvSpPr>
        <p:spPr/>
        <p:txBody>
          <a:bodyPr/>
          <a:lstStyle/>
          <a:p>
            <a:fld id="{95C13D43-8208-4756-9B76-717A0EC8DE06}" type="slidenum">
              <a:rPr lang="en-US" smtClean="0"/>
              <a:t>‹#›</a:t>
            </a:fld>
            <a:endParaRPr lang="en-US"/>
          </a:p>
        </p:txBody>
      </p:sp>
    </p:spTree>
    <p:extLst>
      <p:ext uri="{BB962C8B-B14F-4D97-AF65-F5344CB8AC3E}">
        <p14:creationId xmlns:p14="http://schemas.microsoft.com/office/powerpoint/2010/main" val="2839252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12"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a:solidFill>
                <a:srgbClr val="998F86"/>
              </a:solidFill>
            </a:endParaRPr>
          </a:p>
        </p:txBody>
      </p:sp>
      <p:sp>
        <p:nvSpPr>
          <p:cNvPr id="14" name="Text Placeholder 4"/>
          <p:cNvSpPr>
            <a:spLocks noGrp="1"/>
          </p:cNvSpPr>
          <p:nvPr>
            <p:ph type="body" sz="quarter" idx="14"/>
          </p:nvPr>
        </p:nvSpPr>
        <p:spPr>
          <a:xfrm>
            <a:off x="393701" y="1412777"/>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6442373" y="1412777"/>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29868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a:solidFill>
                <a:srgbClr val="998F86"/>
              </a:solidFill>
            </a:endParaRPr>
          </a:p>
        </p:txBody>
      </p:sp>
    </p:spTree>
    <p:extLst>
      <p:ext uri="{BB962C8B-B14F-4D97-AF65-F5344CB8AC3E}">
        <p14:creationId xmlns:p14="http://schemas.microsoft.com/office/powerpoint/2010/main" val="1792539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5"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a:t>Source: Xxx</a:t>
            </a:r>
          </a:p>
        </p:txBody>
      </p:sp>
      <p:sp>
        <p:nvSpPr>
          <p:cNvPr id="8"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a:solidFill>
                <a:srgbClr val="998F86"/>
              </a:solidFill>
            </a:endParaRPr>
          </a:p>
        </p:txBody>
      </p:sp>
      <p:sp>
        <p:nvSpPr>
          <p:cNvPr id="9" name="Text Placeholder 4"/>
          <p:cNvSpPr>
            <a:spLocks noGrp="1"/>
          </p:cNvSpPr>
          <p:nvPr>
            <p:ph type="body" sz="quarter" idx="11"/>
          </p:nvPr>
        </p:nvSpPr>
        <p:spPr>
          <a:xfrm>
            <a:off x="393701" y="1196752"/>
            <a:ext cx="11462940"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4095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sp>
        <p:nvSpPr>
          <p:cNvPr id="8"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a:solidFill>
                <a:srgbClr val="998F86"/>
              </a:solidFill>
            </a:endParaRPr>
          </a:p>
        </p:txBody>
      </p:sp>
      <p:sp>
        <p:nvSpPr>
          <p:cNvPr id="9"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a:t>Source: Xxx</a:t>
            </a:r>
          </a:p>
        </p:txBody>
      </p:sp>
      <p:sp>
        <p:nvSpPr>
          <p:cNvPr id="10" name="Text Placeholder 4"/>
          <p:cNvSpPr>
            <a:spLocks noGrp="1"/>
          </p:cNvSpPr>
          <p:nvPr>
            <p:ph type="body" sz="quarter" idx="12"/>
          </p:nvPr>
        </p:nvSpPr>
        <p:spPr>
          <a:xfrm>
            <a:off x="393701"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4"/>
          <p:cNvSpPr>
            <a:spLocks noGrp="1"/>
          </p:cNvSpPr>
          <p:nvPr>
            <p:ph type="body" sz="quarter" idx="13"/>
          </p:nvPr>
        </p:nvSpPr>
        <p:spPr>
          <a:xfrm>
            <a:off x="6442373"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6644968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1.xml"/><Relationship Id="rId30" Type="http://schemas.openxmlformats.org/officeDocument/2006/relationships/tags" Target="../tags/tag4.xml"/><Relationship Id="rId35" Type="http://schemas.openxmlformats.org/officeDocument/2006/relationships/image" Target="../media/image4.pn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34" Type="http://schemas.openxmlformats.org/officeDocument/2006/relationships/image" Target="../media/image2.png"/><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33" Type="http://schemas.openxmlformats.org/officeDocument/2006/relationships/image" Target="../media/image1.emf"/><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tags" Target="../tags/tag46.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32" Type="http://schemas.openxmlformats.org/officeDocument/2006/relationships/oleObject" Target="../embeddings/oleObject2.bin"/><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tags" Target="../tags/tag45.xml"/><Relationship Id="rId36" Type="http://schemas.openxmlformats.org/officeDocument/2006/relationships/image" Target="../media/image4.png"/><Relationship Id="rId10" Type="http://schemas.openxmlformats.org/officeDocument/2006/relationships/slideLayout" Target="../slideLayouts/slideLayout35.xml"/><Relationship Id="rId19" Type="http://schemas.openxmlformats.org/officeDocument/2006/relationships/slideLayout" Target="../slideLayouts/slideLayout44.xml"/><Relationship Id="rId31" Type="http://schemas.openxmlformats.org/officeDocument/2006/relationships/tags" Target="../tags/tag48.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theme" Target="../theme/theme2.xml"/><Relationship Id="rId30" Type="http://schemas.openxmlformats.org/officeDocument/2006/relationships/tags" Target="../tags/tag47.xml"/><Relationship Id="rId35" Type="http://schemas.openxmlformats.org/officeDocument/2006/relationships/image" Target="../media/image3.png"/><Relationship Id="rId8"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7"/>
            </p:custDataLst>
          </p:nvPr>
        </p:nvGraphicFramePr>
        <p:xfrm>
          <a:off x="0" y="0"/>
          <a:ext cx="211667" cy="158750"/>
        </p:xfrm>
        <a:graphic>
          <a:graphicData uri="http://schemas.openxmlformats.org/presentationml/2006/ole">
            <mc:AlternateContent xmlns:mc="http://schemas.openxmlformats.org/markup-compatibility/2006">
              <mc:Choice xmlns:v="urn:schemas-microsoft-com:vml" Requires="v">
                <p:oleObj name="think-cell Slide" r:id="rId31" imgW="360" imgH="360" progId="">
                  <p:embed/>
                </p:oleObj>
              </mc:Choice>
              <mc:Fallback>
                <p:oleObj name="think-cell Slide" r:id="rId31" imgW="360" imgH="360" progId="">
                  <p:embed/>
                  <p:pic>
                    <p:nvPicPr>
                      <p:cNvPr id="10" name="Object 9" hidden="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0" y="0"/>
                        <a:ext cx="211667"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custDataLst>
              <p:tags r:id="rId28"/>
            </p:custDataLst>
          </p:nvPr>
        </p:nvSpPr>
        <p:spPr>
          <a:xfrm>
            <a:off x="393701" y="180976"/>
            <a:ext cx="11462940" cy="559256"/>
          </a:xfrm>
          <a:prstGeom prst="rect">
            <a:avLst/>
          </a:prstGeom>
          <a:noFill/>
          <a:extLst>
            <a:ext uri="{909E8E84-426E-40DD-AFC4-6F175D3DCCD1}">
              <a14:hiddenFill xmlns:a14="http://schemas.microsoft.com/office/drawing/2010/main">
                <a:solidFill>
                  <a:srgbClr val="00329B"/>
                </a:solidFill>
              </a14:hiddenFill>
            </a:ext>
          </a:extLst>
        </p:spPr>
        <p:txBody>
          <a:bodyPr vert="horz" wrap="none" lIns="72000" tIns="72000" rIns="72000" bIns="72000" rtlCol="0" anchor="ctr">
            <a:normAutofit/>
          </a:bodyPr>
          <a:lstStyle/>
          <a:p>
            <a:endParaRPr lang="en-US"/>
          </a:p>
        </p:txBody>
      </p:sp>
      <p:sp>
        <p:nvSpPr>
          <p:cNvPr id="3" name="Text Placeholder 2"/>
          <p:cNvSpPr>
            <a:spLocks noGrp="1"/>
          </p:cNvSpPr>
          <p:nvPr>
            <p:ph type="body" idx="1"/>
            <p:custDataLst>
              <p:tags r:id="rId29"/>
            </p:custDataLst>
          </p:nvPr>
        </p:nvSpPr>
        <p:spPr>
          <a:xfrm>
            <a:off x="393701" y="1196752"/>
            <a:ext cx="11462940" cy="4883466"/>
          </a:xfrm>
          <a:prstGeom prst="rect">
            <a:avLst/>
          </a:prstGeom>
        </p:spPr>
        <p:txBody>
          <a:bodyPr vert="horz" lIns="72000" tIns="72000" rIns="72000" bIns="72000" rtlCol="0">
            <a:normAutofit/>
          </a:bodyPr>
          <a:lstStyle/>
          <a:p>
            <a:pPr lvl="0"/>
            <a:r>
              <a:rPr lang="en-US"/>
              <a:t>First Text Level</a:t>
            </a:r>
          </a:p>
          <a:p>
            <a:pPr lvl="1"/>
            <a:r>
              <a:rPr lang="en-US"/>
              <a:t>Second</a:t>
            </a:r>
          </a:p>
          <a:p>
            <a:pPr lvl="2"/>
            <a:r>
              <a:rPr lang="en-US"/>
              <a:t>Third</a:t>
            </a:r>
          </a:p>
          <a:p>
            <a:pPr lvl="3"/>
            <a:r>
              <a:rPr lang="en-US"/>
              <a:t>Fourth</a:t>
            </a:r>
          </a:p>
          <a:p>
            <a:pPr lvl="4"/>
            <a:r>
              <a:rPr lang="en-US"/>
              <a:t>Fifth</a:t>
            </a:r>
          </a:p>
        </p:txBody>
      </p:sp>
      <p:sp>
        <p:nvSpPr>
          <p:cNvPr id="6" name="Slide Number Placeholder 5"/>
          <p:cNvSpPr>
            <a:spLocks noGrp="1"/>
          </p:cNvSpPr>
          <p:nvPr>
            <p:ph type="sldNum" sz="quarter" idx="4"/>
            <p:custDataLst>
              <p:tags r:id="rId30"/>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pic>
        <p:nvPicPr>
          <p:cNvPr id="11" name="Picture 115"/>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p:blipFill>
        <p:spPr bwMode="auto">
          <a:xfrm>
            <a:off x="327797" y="6295516"/>
            <a:ext cx="1115548" cy="4271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hape, rectangle&#10;&#10;Description automatically generated">
            <a:extLst>
              <a:ext uri="{FF2B5EF4-FFF2-40B4-BE49-F238E27FC236}">
                <a16:creationId xmlns:a16="http://schemas.microsoft.com/office/drawing/2014/main" id="{F3003D39-787E-4DD7-BD33-D06DC937071E}"/>
              </a:ext>
            </a:extLst>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393700" y="931933"/>
            <a:ext cx="11798299" cy="64104"/>
          </a:xfrm>
          <a:prstGeom prst="rect">
            <a:avLst/>
          </a:prstGeom>
        </p:spPr>
      </p:pic>
    </p:spTree>
    <p:extLst>
      <p:ext uri="{BB962C8B-B14F-4D97-AF65-F5344CB8AC3E}">
        <p14:creationId xmlns:p14="http://schemas.microsoft.com/office/powerpoint/2010/main" val="21704113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p:hf sldNum="0" hdr="0"/>
  <p:txStyles>
    <p:titleStyle>
      <a:lvl1pPr algn="l" defTabSz="914400" rtl="0" eaLnBrk="1" latinLnBrk="0" hangingPunct="1">
        <a:spcBef>
          <a:spcPct val="0"/>
        </a:spcBef>
        <a:buNone/>
        <a:defRPr sz="2400" b="0"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Arial" panose="020B0604020202020204" pitchFamily="34" charset="0"/>
          <a:ea typeface="+mn-ea"/>
          <a:cs typeface="Arial" panose="020B0604020202020204" pitchFamily="34" charset="0"/>
        </a:defRPr>
      </a:lvl1pPr>
      <a:lvl2pPr marL="180000" indent="-180000" algn="l" defTabSz="914400" rtl="0" eaLnBrk="1" latinLnBrk="0" hangingPunct="1">
        <a:spcBef>
          <a:spcPts val="300"/>
        </a:spcBef>
        <a:buClr>
          <a:srgbClr val="002060"/>
        </a:buClr>
        <a:buFontTx/>
        <a:buBlip>
          <a:blip r:embed="rId35"/>
        </a:buBlip>
        <a:defRPr sz="1600" kern="1200">
          <a:solidFill>
            <a:schemeClr val="tx1"/>
          </a:solidFill>
          <a:latin typeface="Arial" panose="020B0604020202020204" pitchFamily="34" charset="0"/>
          <a:ea typeface="+mn-ea"/>
          <a:cs typeface="Arial" panose="020B0604020202020204" pitchFamily="34" charset="0"/>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Arial" panose="020B0604020202020204" pitchFamily="34" charset="0"/>
          <a:ea typeface="+mn-ea"/>
          <a:cs typeface="Arial" panose="020B0604020202020204" pitchFamily="34" charset="0"/>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800000" indent="-1800000" algn="l" defTabSz="914400" rtl="0" eaLnBrk="1" latinLnBrk="0" hangingPunct="1">
        <a:spcBef>
          <a:spcPts val="300"/>
        </a:spcBef>
        <a:buFont typeface="Arial" pitchFamily="34" charset="0"/>
        <a:buNone/>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8"/>
            </p:custDataLst>
          </p:nvPr>
        </p:nvGraphicFramePr>
        <p:xfrm>
          <a:off x="0" y="0"/>
          <a:ext cx="211667" cy="158750"/>
        </p:xfrm>
        <a:graphic>
          <a:graphicData uri="http://schemas.openxmlformats.org/presentationml/2006/ole">
            <mc:AlternateContent xmlns:mc="http://schemas.openxmlformats.org/markup-compatibility/2006">
              <mc:Choice xmlns:v="urn:schemas-microsoft-com:vml" Requires="v">
                <p:oleObj name="think-cell Slide" r:id="rId32" imgW="360" imgH="360" progId="">
                  <p:embed/>
                </p:oleObj>
              </mc:Choice>
              <mc:Fallback>
                <p:oleObj name="think-cell Slide" r:id="rId32" imgW="360" imgH="360" progId="">
                  <p:embed/>
                  <p:pic>
                    <p:nvPicPr>
                      <p:cNvPr id="10" name="Object 9" hidden="1"/>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0" y="0"/>
                        <a:ext cx="211667"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custDataLst>
              <p:tags r:id="rId29"/>
            </p:custDataLst>
          </p:nvPr>
        </p:nvSpPr>
        <p:spPr>
          <a:xfrm>
            <a:off x="393701" y="180976"/>
            <a:ext cx="11462940" cy="559256"/>
          </a:xfrm>
          <a:prstGeom prst="rect">
            <a:avLst/>
          </a:prstGeom>
          <a:noFill/>
          <a:extLst>
            <a:ext uri="{909E8E84-426E-40DD-AFC4-6F175D3DCCD1}">
              <a14:hiddenFill xmlns:a14="http://schemas.microsoft.com/office/drawing/2010/main">
                <a:solidFill>
                  <a:srgbClr val="00329B"/>
                </a:solidFill>
              </a14:hiddenFill>
            </a:ext>
          </a:extLst>
        </p:spPr>
        <p:txBody>
          <a:bodyPr vert="horz" wrap="none" lIns="72000" tIns="72000" rIns="72000" bIns="72000" rtlCol="0" anchor="ctr">
            <a:normAutofit/>
          </a:bodyPr>
          <a:lstStyle/>
          <a:p>
            <a:endParaRPr lang="en-US"/>
          </a:p>
        </p:txBody>
      </p:sp>
      <p:sp>
        <p:nvSpPr>
          <p:cNvPr id="3" name="Text Placeholder 2"/>
          <p:cNvSpPr>
            <a:spLocks noGrp="1"/>
          </p:cNvSpPr>
          <p:nvPr>
            <p:ph type="body" idx="1"/>
            <p:custDataLst>
              <p:tags r:id="rId30"/>
            </p:custDataLst>
          </p:nvPr>
        </p:nvSpPr>
        <p:spPr>
          <a:xfrm>
            <a:off x="393701" y="1196752"/>
            <a:ext cx="11462940" cy="4883466"/>
          </a:xfrm>
          <a:prstGeom prst="rect">
            <a:avLst/>
          </a:prstGeom>
        </p:spPr>
        <p:txBody>
          <a:bodyPr vert="horz" lIns="72000" tIns="72000" rIns="72000" bIns="72000" rtlCol="0">
            <a:normAutofit/>
          </a:bodyPr>
          <a:lstStyle/>
          <a:p>
            <a:pPr lvl="0"/>
            <a:r>
              <a:rPr lang="en-US"/>
              <a:t>First Text Level</a:t>
            </a:r>
          </a:p>
          <a:p>
            <a:pPr lvl="1"/>
            <a:r>
              <a:rPr lang="en-US"/>
              <a:t>Second</a:t>
            </a:r>
          </a:p>
          <a:p>
            <a:pPr lvl="2"/>
            <a:r>
              <a:rPr lang="en-US"/>
              <a:t>Third</a:t>
            </a:r>
          </a:p>
          <a:p>
            <a:pPr lvl="3"/>
            <a:r>
              <a:rPr lang="en-US"/>
              <a:t>Fourth</a:t>
            </a:r>
          </a:p>
          <a:p>
            <a:pPr lvl="4"/>
            <a:r>
              <a:rPr lang="en-US"/>
              <a:t>Fifth</a:t>
            </a:r>
          </a:p>
        </p:txBody>
      </p:sp>
      <p:sp>
        <p:nvSpPr>
          <p:cNvPr id="6" name="Slide Number Placeholder 5"/>
          <p:cNvSpPr>
            <a:spLocks noGrp="1"/>
          </p:cNvSpPr>
          <p:nvPr>
            <p:ph type="sldNum" sz="quarter" idx="4"/>
            <p:custDataLst>
              <p:tags r:id="rId3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a:solidFill>
                <a:srgbClr val="003399"/>
              </a:solidFill>
            </a:endParaRPr>
          </a:p>
        </p:txBody>
      </p:sp>
      <p:pic>
        <p:nvPicPr>
          <p:cNvPr id="11" name="Picture 115"/>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p:blipFill>
        <p:spPr bwMode="auto">
          <a:xfrm>
            <a:off x="327797" y="6295516"/>
            <a:ext cx="1115548" cy="4271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hape, rectangle&#10;&#10;Description automatically generated">
            <a:extLst>
              <a:ext uri="{FF2B5EF4-FFF2-40B4-BE49-F238E27FC236}">
                <a16:creationId xmlns:a16="http://schemas.microsoft.com/office/drawing/2014/main" id="{F3003D39-787E-4DD7-BD33-D06DC937071E}"/>
              </a:ext>
            </a:extLst>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393700" y="931933"/>
            <a:ext cx="11798299" cy="64104"/>
          </a:xfrm>
          <a:prstGeom prst="rect">
            <a:avLst/>
          </a:prstGeom>
        </p:spPr>
      </p:pic>
    </p:spTree>
    <p:extLst>
      <p:ext uri="{BB962C8B-B14F-4D97-AF65-F5344CB8AC3E}">
        <p14:creationId xmlns:p14="http://schemas.microsoft.com/office/powerpoint/2010/main" val="325723187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Lst>
  <p:hf sldNum="0" hdr="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7A444-EDA8-FA43-449D-3224BA9FD548}"/>
              </a:ext>
            </a:extLst>
          </p:cNvPr>
          <p:cNvSpPr>
            <a:spLocks noGrp="1"/>
          </p:cNvSpPr>
          <p:nvPr>
            <p:ph type="ctrTitle"/>
          </p:nvPr>
        </p:nvSpPr>
        <p:spPr>
          <a:xfrm>
            <a:off x="438958" y="3429000"/>
            <a:ext cx="11314084" cy="1008113"/>
          </a:xfrm>
        </p:spPr>
        <p:txBody>
          <a:bodyPr>
            <a:normAutofit/>
          </a:bodyPr>
          <a:lstStyle/>
          <a:p>
            <a:r>
              <a:rPr lang="en-US" b="1" dirty="0">
                <a:latin typeface="Century Gothic"/>
                <a:cs typeface="Arial"/>
              </a:rPr>
              <a:t>insights from DEDAT SURVEY on “Impact of taxi violence on</a:t>
            </a:r>
            <a:br>
              <a:rPr lang="en-US" b="1" dirty="0"/>
            </a:br>
            <a:r>
              <a:rPr lang="en-US" b="1" dirty="0">
                <a:latin typeface="Century Gothic"/>
                <a:cs typeface="Arial"/>
              </a:rPr>
              <a:t> business activity in the western cape” </a:t>
            </a:r>
            <a:endParaRPr lang="en-US" b="1" dirty="0"/>
          </a:p>
        </p:txBody>
      </p:sp>
      <p:sp>
        <p:nvSpPr>
          <p:cNvPr id="4" name="Date Placeholder 3">
            <a:extLst>
              <a:ext uri="{FF2B5EF4-FFF2-40B4-BE49-F238E27FC236}">
                <a16:creationId xmlns:a16="http://schemas.microsoft.com/office/drawing/2014/main" id="{F60B2E42-1C37-8245-996F-514D58B43601}"/>
              </a:ext>
            </a:extLst>
          </p:cNvPr>
          <p:cNvSpPr>
            <a:spLocks noGrp="1"/>
          </p:cNvSpPr>
          <p:nvPr>
            <p:ph type="dt" sz="half" idx="2"/>
          </p:nvPr>
        </p:nvSpPr>
        <p:spPr/>
        <p:txBody>
          <a:bodyPr/>
          <a:lstStyle/>
          <a:p>
            <a:r>
              <a:rPr lang="en-GB" dirty="0">
                <a:solidFill>
                  <a:prstClr val="white"/>
                </a:solidFill>
              </a:rPr>
              <a:t>11 August 2023</a:t>
            </a:r>
          </a:p>
        </p:txBody>
      </p:sp>
      <p:sp>
        <p:nvSpPr>
          <p:cNvPr id="6" name="Text Placeholder 5">
            <a:extLst>
              <a:ext uri="{FF2B5EF4-FFF2-40B4-BE49-F238E27FC236}">
                <a16:creationId xmlns:a16="http://schemas.microsoft.com/office/drawing/2014/main" id="{FA5F2460-33E0-C1FE-D85B-EC87F7D256C7}"/>
              </a:ext>
            </a:extLst>
          </p:cNvPr>
          <p:cNvSpPr>
            <a:spLocks noGrp="1"/>
          </p:cNvSpPr>
          <p:nvPr>
            <p:ph type="body" sz="quarter" idx="11"/>
          </p:nvPr>
        </p:nvSpPr>
        <p:spPr/>
        <p:txBody>
          <a:bodyPr/>
          <a:lstStyle/>
          <a:p>
            <a:r>
              <a:rPr lang="en-US"/>
              <a:t>DEDAT REPP Unit </a:t>
            </a:r>
          </a:p>
        </p:txBody>
      </p:sp>
    </p:spTree>
    <p:extLst>
      <p:ext uri="{BB962C8B-B14F-4D97-AF65-F5344CB8AC3E}">
        <p14:creationId xmlns:p14="http://schemas.microsoft.com/office/powerpoint/2010/main" val="259111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35E69-3241-6A41-13A2-E1E97A10D572}"/>
              </a:ext>
            </a:extLst>
          </p:cNvPr>
          <p:cNvSpPr>
            <a:spLocks noGrp="1"/>
          </p:cNvSpPr>
          <p:nvPr>
            <p:ph type="title"/>
          </p:nvPr>
        </p:nvSpPr>
        <p:spPr/>
        <p:txBody>
          <a:bodyPr/>
          <a:lstStyle/>
          <a:p>
            <a:r>
              <a:rPr lang="en-US" b="1">
                <a:solidFill>
                  <a:srgbClr val="003399"/>
                </a:solidFill>
                <a:latin typeface="+mn-lt"/>
              </a:rPr>
              <a:t>Most affected industries</a:t>
            </a:r>
            <a:endParaRPr lang="en-US" b="1"/>
          </a:p>
        </p:txBody>
      </p:sp>
      <p:sp>
        <p:nvSpPr>
          <p:cNvPr id="4" name="Text Placeholder 3">
            <a:extLst>
              <a:ext uri="{FF2B5EF4-FFF2-40B4-BE49-F238E27FC236}">
                <a16:creationId xmlns:a16="http://schemas.microsoft.com/office/drawing/2014/main" id="{20EB6927-FB75-1A30-E7A9-45593BABE194}"/>
              </a:ext>
            </a:extLst>
          </p:cNvPr>
          <p:cNvSpPr>
            <a:spLocks noGrp="1"/>
          </p:cNvSpPr>
          <p:nvPr>
            <p:ph type="body" sz="quarter" idx="10"/>
          </p:nvPr>
        </p:nvSpPr>
        <p:spPr/>
        <p:txBody>
          <a:bodyPr>
            <a:normAutofit/>
          </a:bodyPr>
          <a:lstStyle/>
          <a:p>
            <a:pPr marL="801688" marR="0" lvl="1" indent="-666750" algn="just" defTabSz="914400" rtl="0" eaLnBrk="1" fontAlgn="auto" latinLnBrk="0" hangingPunct="1">
              <a:lnSpc>
                <a:spcPct val="150000"/>
              </a:lnSpc>
              <a:spcBef>
                <a:spcPts val="0"/>
              </a:spcBef>
              <a:spcAft>
                <a:spcPts val="0"/>
              </a:spcAft>
              <a:buClrTx/>
              <a:buSzTx/>
              <a:buFont typeface="Arial" pitchFamily="34" charset="0"/>
              <a:buBlip>
                <a:blip r:embed="rId2"/>
              </a:buBlip>
              <a:tabLst/>
              <a:defRPr/>
            </a:pPr>
            <a:r>
              <a:rPr kumimoji="0" lang="en-US" sz="1400" b="0"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rPr>
              <a:t>In response to the question “What industry do you fall under?”, the following </a:t>
            </a:r>
            <a:r>
              <a:rPr lang="en-US" sz="1400" dirty="0">
                <a:solidFill>
                  <a:prstClr val="black"/>
                </a:solidFill>
                <a:latin typeface="Century Gothic"/>
              </a:rPr>
              <a:t>industries </a:t>
            </a:r>
            <a:r>
              <a:rPr kumimoji="0" lang="en-US" sz="1400" b="0"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rPr>
              <a:t>appeared most often</a:t>
            </a:r>
          </a:p>
          <a:p>
            <a:pPr marL="134938" marR="0" lvl="1" indent="0" algn="just" defTabSz="914400" rtl="0" eaLnBrk="1" fontAlgn="auto" latinLnBrk="0" hangingPunct="1">
              <a:lnSpc>
                <a:spcPct val="150000"/>
              </a:lnSpc>
              <a:spcBef>
                <a:spcPts val="0"/>
              </a:spcBef>
              <a:spcAft>
                <a:spcPts val="0"/>
              </a:spcAft>
              <a:buClrTx/>
              <a:buSzTx/>
              <a:buNone/>
              <a:tabLst/>
              <a:defRPr/>
            </a:pPr>
            <a:endParaRPr lang="en-US" sz="1400" dirty="0">
              <a:solidFill>
                <a:prstClr val="black"/>
              </a:solidFill>
              <a:latin typeface="Century Gothic"/>
            </a:endParaRPr>
          </a:p>
          <a:p>
            <a:pPr marL="801688" marR="0" lvl="1" indent="-666750" algn="just" defTabSz="914400" rtl="0" eaLnBrk="1" fontAlgn="auto" latinLnBrk="0" hangingPunct="1">
              <a:lnSpc>
                <a:spcPct val="150000"/>
              </a:lnSpc>
              <a:spcBef>
                <a:spcPts val="0"/>
              </a:spcBef>
              <a:spcAft>
                <a:spcPts val="0"/>
              </a:spcAft>
              <a:buClr>
                <a:srgbClr val="F29C00"/>
              </a:buClr>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rPr>
              <a:t>Other				114</a:t>
            </a:r>
          </a:p>
          <a:p>
            <a:pPr marL="801688" marR="0" lvl="1" indent="-666750" algn="just" defTabSz="914400" rtl="0" eaLnBrk="1" fontAlgn="auto" latinLnBrk="0" hangingPunct="1">
              <a:lnSpc>
                <a:spcPct val="150000"/>
              </a:lnSpc>
              <a:spcBef>
                <a:spcPts val="0"/>
              </a:spcBef>
              <a:spcAft>
                <a:spcPts val="0"/>
              </a:spcAft>
              <a:buClr>
                <a:srgbClr val="0F7AD3"/>
              </a:buClr>
              <a:buSzTx/>
              <a:buFont typeface="Wingdings" panose="05000000000000000000" pitchFamily="2" charset="2"/>
              <a:buChar char="§"/>
              <a:tabLst/>
              <a:defRPr/>
            </a:pPr>
            <a:r>
              <a:rPr lang="en-US" dirty="0">
                <a:solidFill>
                  <a:prstClr val="black"/>
                </a:solidFill>
                <a:latin typeface="Century Gothic"/>
              </a:rPr>
              <a:t>Hotels and restaurants		81</a:t>
            </a:r>
          </a:p>
          <a:p>
            <a:pPr marL="801688" marR="0" lvl="1" indent="-666750" algn="just" defTabSz="914400" rtl="0" eaLnBrk="1" fontAlgn="auto" latinLnBrk="0" hangingPunct="1">
              <a:lnSpc>
                <a:spcPct val="150000"/>
              </a:lnSpc>
              <a:spcBef>
                <a:spcPts val="0"/>
              </a:spcBef>
              <a:spcAft>
                <a:spcPts val="0"/>
              </a:spcAft>
              <a:buClr>
                <a:schemeClr val="accent5"/>
              </a:buClr>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rPr>
              <a:t>Sale &amp; Repairs of Motors		60</a:t>
            </a:r>
          </a:p>
          <a:p>
            <a:pPr marL="801688" marR="0" lvl="1" indent="-666750" algn="just" defTabSz="914400" rtl="0" eaLnBrk="1" fontAlgn="auto" latinLnBrk="0" hangingPunct="1">
              <a:lnSpc>
                <a:spcPct val="150000"/>
              </a:lnSpc>
              <a:spcBef>
                <a:spcPts val="0"/>
              </a:spcBef>
              <a:spcAft>
                <a:spcPts val="0"/>
              </a:spcAft>
              <a:buClr>
                <a:srgbClr val="ACB64E"/>
              </a:buClr>
              <a:buSzTx/>
              <a:buFont typeface="Wingdings" panose="05000000000000000000" pitchFamily="2" charset="2"/>
              <a:buChar char="§"/>
              <a:tabLst/>
              <a:defRPr/>
            </a:pPr>
            <a:r>
              <a:rPr lang="en-US" dirty="0">
                <a:solidFill>
                  <a:prstClr val="black"/>
                </a:solidFill>
                <a:latin typeface="Century Gothic"/>
              </a:rPr>
              <a:t>Education				55</a:t>
            </a:r>
          </a:p>
          <a:p>
            <a:pPr marL="801688" marR="0" lvl="1" indent="-666750" algn="just" defTabSz="914400" rtl="0" eaLnBrk="1" fontAlgn="auto" latinLnBrk="0" hangingPunct="1">
              <a:lnSpc>
                <a:spcPct val="150000"/>
              </a:lnSpc>
              <a:spcBef>
                <a:spcPts val="0"/>
              </a:spcBef>
              <a:spcAft>
                <a:spcPts val="0"/>
              </a:spcAft>
              <a:buClr>
                <a:srgbClr val="ACB64E"/>
              </a:buClr>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rPr>
              <a:t>Retail trade and repairs 		53</a:t>
            </a:r>
          </a:p>
          <a:p>
            <a:pPr marL="801688" marR="0" lvl="1" indent="-666750" algn="just" defTabSz="914400" rtl="0" eaLnBrk="1" fontAlgn="auto" latinLnBrk="0" hangingPunct="1">
              <a:lnSpc>
                <a:spcPct val="150000"/>
              </a:lnSpc>
              <a:spcBef>
                <a:spcPts val="0"/>
              </a:spcBef>
              <a:spcAft>
                <a:spcPts val="0"/>
              </a:spcAft>
              <a:buClr>
                <a:srgbClr val="EE4E34"/>
              </a:buClr>
              <a:buSzTx/>
              <a:buFont typeface="Wingdings" panose="05000000000000000000" pitchFamily="2" charset="2"/>
              <a:buChar char="§"/>
              <a:tabLst/>
              <a:defRPr/>
            </a:pPr>
            <a:r>
              <a:rPr lang="en-US" dirty="0">
                <a:solidFill>
                  <a:prstClr val="black"/>
                </a:solidFill>
                <a:latin typeface="Century Gothic"/>
              </a:rPr>
              <a:t>Furniture and other items		49</a:t>
            </a:r>
          </a:p>
          <a:p>
            <a:pPr marL="801688" marR="0" lvl="1" indent="-666750" algn="just" defTabSz="914400" rtl="0" eaLnBrk="1" fontAlgn="auto" latinLnBrk="0" hangingPunct="1">
              <a:lnSpc>
                <a:spcPct val="150000"/>
              </a:lnSpc>
              <a:spcBef>
                <a:spcPts val="0"/>
              </a:spcBef>
              <a:spcAft>
                <a:spcPts val="0"/>
              </a:spcAft>
              <a:buClr>
                <a:srgbClr val="964B00"/>
              </a:buClr>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rPr>
              <a:t>Textiles, clothing and leather		30</a:t>
            </a:r>
          </a:p>
          <a:p>
            <a:pPr marL="801688" marR="0" lvl="1" indent="-666750" algn="just" defTabSz="914400" rtl="0" eaLnBrk="1" fontAlgn="auto" latinLnBrk="0" hangingPunct="1">
              <a:lnSpc>
                <a:spcPct val="150000"/>
              </a:lnSpc>
              <a:spcBef>
                <a:spcPts val="0"/>
              </a:spcBef>
              <a:spcAft>
                <a:spcPts val="0"/>
              </a:spcAft>
              <a:buClr>
                <a:srgbClr val="D749AE"/>
              </a:buClr>
              <a:buSzTx/>
              <a:buFont typeface="Wingdings" panose="05000000000000000000" pitchFamily="2" charset="2"/>
              <a:buChar char="§"/>
              <a:tabLst/>
              <a:defRPr/>
            </a:pPr>
            <a:r>
              <a:rPr lang="en-US" dirty="0">
                <a:solidFill>
                  <a:prstClr val="black"/>
                </a:solidFill>
                <a:latin typeface="Century Gothic"/>
              </a:rPr>
              <a:t>Wood and wood products		29</a:t>
            </a:r>
          </a:p>
          <a:p>
            <a:pPr marL="801688" marR="0" lvl="1" indent="-666750" algn="just" defTabSz="914400" rtl="0" eaLnBrk="1" fontAlgn="auto" latinLnBrk="0" hangingPunct="1">
              <a:lnSpc>
                <a:spcPct val="150000"/>
              </a:lnSpc>
              <a:spcBef>
                <a:spcPts val="0"/>
              </a:spcBef>
              <a:spcAft>
                <a:spcPts val="0"/>
              </a:spcAft>
              <a:buClr>
                <a:srgbClr val="9D63BD"/>
              </a:buClr>
              <a:buSzTx/>
              <a:buFont typeface="Wingdings" panose="05000000000000000000" pitchFamily="2" charset="2"/>
              <a:buChar char="§"/>
              <a:tabLst/>
              <a:defRPr/>
            </a:pPr>
            <a:r>
              <a:rPr kumimoji="0" lang="en-US" sz="1600" b="0"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rPr>
              <a:t>Food Beverages and tobacco	27</a:t>
            </a:r>
          </a:p>
          <a:p>
            <a:endParaRPr lang="en-US" dirty="0"/>
          </a:p>
        </p:txBody>
      </p:sp>
      <p:pic>
        <p:nvPicPr>
          <p:cNvPr id="6" name="Picture 5" descr="A graph of different colored bars&#10;&#10;Description automatically generated">
            <a:extLst>
              <a:ext uri="{FF2B5EF4-FFF2-40B4-BE49-F238E27FC236}">
                <a16:creationId xmlns:a16="http://schemas.microsoft.com/office/drawing/2014/main" id="{03237398-291D-4A49-BD5F-60A394455C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4533" y="1681693"/>
            <a:ext cx="5104562" cy="3657600"/>
          </a:xfrm>
          <a:prstGeom prst="rect">
            <a:avLst/>
          </a:prstGeom>
        </p:spPr>
      </p:pic>
    </p:spTree>
    <p:extLst>
      <p:ext uri="{BB962C8B-B14F-4D97-AF65-F5344CB8AC3E}">
        <p14:creationId xmlns:p14="http://schemas.microsoft.com/office/powerpoint/2010/main" val="2054950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85CC65-73F9-C609-9914-09A5EB987044}"/>
              </a:ext>
            </a:extLst>
          </p:cNvPr>
          <p:cNvSpPr>
            <a:spLocks noGrp="1"/>
          </p:cNvSpPr>
          <p:nvPr>
            <p:ph type="body" sz="quarter" idx="12"/>
          </p:nvPr>
        </p:nvSpPr>
        <p:spPr/>
        <p:txBody>
          <a:bodyPr/>
          <a:lstStyle/>
          <a:p>
            <a:r>
              <a:rPr lang="en-US" sz="3200" b="1" dirty="0">
                <a:latin typeface="+mj-lt"/>
              </a:rPr>
              <a:t>Overview of key industries impacted</a:t>
            </a:r>
            <a:endParaRPr lang="en-ZA" sz="3200" b="1" dirty="0">
              <a:latin typeface="+mj-lt"/>
            </a:endParaRPr>
          </a:p>
        </p:txBody>
      </p:sp>
    </p:spTree>
    <p:extLst>
      <p:ext uri="{BB962C8B-B14F-4D97-AF65-F5344CB8AC3E}">
        <p14:creationId xmlns:p14="http://schemas.microsoft.com/office/powerpoint/2010/main" val="4140373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1BFEF-3ADC-F735-6182-2316355AF19C}"/>
              </a:ext>
            </a:extLst>
          </p:cNvPr>
          <p:cNvSpPr>
            <a:spLocks noGrp="1"/>
          </p:cNvSpPr>
          <p:nvPr>
            <p:ph type="ctrTitle"/>
          </p:nvPr>
        </p:nvSpPr>
        <p:spPr/>
        <p:txBody>
          <a:bodyPr>
            <a:normAutofit/>
          </a:bodyPr>
          <a:lstStyle/>
          <a:p>
            <a:r>
              <a:rPr lang="en-US" sz="2400" b="1">
                <a:latin typeface="+mn-lt"/>
              </a:rPr>
              <a:t>Overview: </a:t>
            </a:r>
            <a:r>
              <a:rPr lang="en-US" sz="2400">
                <a:latin typeface="+mn-lt"/>
              </a:rPr>
              <a:t>Food, Beverages, and Tobacco Products Industry</a:t>
            </a:r>
          </a:p>
        </p:txBody>
      </p:sp>
      <p:sp>
        <p:nvSpPr>
          <p:cNvPr id="3" name="Subtitle 2">
            <a:extLst>
              <a:ext uri="{FF2B5EF4-FFF2-40B4-BE49-F238E27FC236}">
                <a16:creationId xmlns:a16="http://schemas.microsoft.com/office/drawing/2014/main" id="{4E396C7E-A85A-3B12-3D1F-927D73C42211}"/>
              </a:ext>
            </a:extLst>
          </p:cNvPr>
          <p:cNvSpPr>
            <a:spLocks noGrp="1"/>
          </p:cNvSpPr>
          <p:nvPr>
            <p:ph type="subTitle" idx="1"/>
          </p:nvPr>
        </p:nvSpPr>
        <p:spPr/>
        <p:txBody>
          <a:bodyPr/>
          <a:lstStyle/>
          <a:p>
            <a:pPr marL="801688" marR="0" lvl="1" indent="-666750" algn="just" defTabSz="914400" rtl="0" eaLnBrk="1" fontAlgn="auto" latinLnBrk="0" hangingPunct="1">
              <a:lnSpc>
                <a:spcPct val="150000"/>
              </a:lnSpc>
              <a:spcBef>
                <a:spcPts val="0"/>
              </a:spcBef>
              <a:spcAft>
                <a:spcPts val="0"/>
              </a:spcAft>
              <a:buClrTx/>
              <a:buSzTx/>
              <a:buFontTx/>
              <a:buBlip>
                <a:blip r:embed="rId3"/>
              </a:buBlip>
              <a:tabLst/>
              <a:defRPr/>
            </a:pPr>
            <a:r>
              <a:rPr kumimoji="0" lang="en-US" sz="1600" b="0" i="0" u="none" strike="noStrike" kern="1200" cap="none" spc="0" normalizeH="0" baseline="0" noProof="0">
                <a:ln>
                  <a:noFill/>
                </a:ln>
                <a:solidFill>
                  <a:prstClr val="black"/>
                </a:solidFill>
                <a:effectLst/>
                <a:uLnTx/>
                <a:uFillTx/>
                <a:latin typeface="Century Gothic" pitchFamily="34" charset="0"/>
                <a:ea typeface="+mn-ea"/>
                <a:cs typeface="+mn-cs"/>
              </a:rPr>
              <a:t>91% of respondents have been affected by the taxi strike</a:t>
            </a:r>
          </a:p>
          <a:p>
            <a:pPr marL="801688" marR="0" lvl="1" indent="-666750" algn="just" defTabSz="914400" rtl="0" eaLnBrk="1" fontAlgn="auto" latinLnBrk="0" hangingPunct="1">
              <a:lnSpc>
                <a:spcPct val="150000"/>
              </a:lnSpc>
              <a:spcBef>
                <a:spcPts val="0"/>
              </a:spcBef>
              <a:spcAft>
                <a:spcPts val="0"/>
              </a:spcAft>
              <a:buClrTx/>
              <a:buSzTx/>
              <a:buFontTx/>
              <a:buBlip>
                <a:blip r:embed="rId3"/>
              </a:buBlip>
              <a:tabLst/>
              <a:defRPr/>
            </a:pPr>
            <a:r>
              <a:rPr lang="en-US" sz="1600">
                <a:solidFill>
                  <a:prstClr val="black"/>
                </a:solidFill>
                <a:latin typeface="Century Gothic" pitchFamily="34" charset="0"/>
                <a:cs typeface="+mn-cs"/>
              </a:rPr>
              <a:t>87% of respondents have lost revenue, with 57% losing up to 50% or more of daily income</a:t>
            </a:r>
            <a:endParaRPr kumimoji="0" lang="en-US" sz="1600" b="0" i="0" u="none" strike="noStrike" kern="1200" cap="none" spc="0" normalizeH="0" baseline="0" noProof="0">
              <a:ln>
                <a:noFill/>
              </a:ln>
              <a:solidFill>
                <a:prstClr val="black"/>
              </a:solidFill>
              <a:effectLst/>
              <a:uLnTx/>
              <a:uFillTx/>
              <a:latin typeface="Century Gothic" pitchFamily="34" charset="0"/>
              <a:ea typeface="+mn-ea"/>
              <a:cs typeface="+mn-cs"/>
            </a:endParaRPr>
          </a:p>
          <a:p>
            <a:pPr marL="801688" marR="0" lvl="1" indent="-666750" algn="just" defTabSz="914400" rtl="0" eaLnBrk="1" fontAlgn="auto" latinLnBrk="0" hangingPunct="1">
              <a:lnSpc>
                <a:spcPct val="150000"/>
              </a:lnSpc>
              <a:spcBef>
                <a:spcPts val="0"/>
              </a:spcBef>
              <a:spcAft>
                <a:spcPts val="0"/>
              </a:spcAft>
              <a:buClrTx/>
              <a:buSzTx/>
              <a:buFontTx/>
              <a:buBlip>
                <a:blip r:embed="rId3"/>
              </a:buBlip>
              <a:tabLst/>
              <a:defRPr/>
            </a:pPr>
            <a:r>
              <a:rPr lang="en-US" sz="1600">
                <a:solidFill>
                  <a:prstClr val="black"/>
                </a:solidFill>
                <a:latin typeface="Century Gothic" pitchFamily="34" charset="0"/>
                <a:cs typeface="+mn-cs"/>
              </a:rPr>
              <a:t>57% of respondents were not able to continue day-to-day business </a:t>
            </a:r>
          </a:p>
          <a:p>
            <a:pPr marL="801688" marR="0" lvl="1" indent="-666750" algn="just" defTabSz="914400" rtl="0" eaLnBrk="1" fontAlgn="auto" latinLnBrk="0" hangingPunct="1">
              <a:lnSpc>
                <a:spcPct val="150000"/>
              </a:lnSpc>
              <a:spcBef>
                <a:spcPts val="0"/>
              </a:spcBef>
              <a:spcAft>
                <a:spcPts val="0"/>
              </a:spcAft>
              <a:buClrTx/>
              <a:buSzTx/>
              <a:buFontTx/>
              <a:buBlip>
                <a:blip r:embed="rId3"/>
              </a:buBlip>
              <a:tabLst/>
              <a:defRPr/>
            </a:pPr>
            <a:r>
              <a:rPr lang="en-US" sz="1600">
                <a:solidFill>
                  <a:prstClr val="black"/>
                </a:solidFill>
                <a:latin typeface="Century Gothic" pitchFamily="34" charset="0"/>
                <a:cs typeface="+mn-cs"/>
              </a:rPr>
              <a:t>38% of respondents had up to 100% of their business activities disrupted</a:t>
            </a:r>
          </a:p>
          <a:p>
            <a:pPr marL="801688" marR="0" lvl="1" indent="-666750" algn="just" defTabSz="914400" rtl="0" eaLnBrk="1" fontAlgn="auto" latinLnBrk="0" hangingPunct="1">
              <a:lnSpc>
                <a:spcPct val="150000"/>
              </a:lnSpc>
              <a:spcBef>
                <a:spcPts val="0"/>
              </a:spcBef>
              <a:spcAft>
                <a:spcPts val="0"/>
              </a:spcAft>
              <a:buClrTx/>
              <a:buSzTx/>
              <a:buFontTx/>
              <a:buBlip>
                <a:blip r:embed="rId3"/>
              </a:buBlip>
              <a:tabLst/>
              <a:defRPr/>
            </a:pPr>
            <a:r>
              <a:rPr lang="en-US" sz="1600">
                <a:solidFill>
                  <a:prstClr val="black"/>
                </a:solidFill>
                <a:latin typeface="Century Gothic" pitchFamily="34" charset="0"/>
                <a:cs typeface="+mn-cs"/>
              </a:rPr>
              <a:t>Industry bodies respondents represented 45,000 employees</a:t>
            </a:r>
            <a:endParaRPr kumimoji="0" lang="en-US" sz="1600" b="0" i="0" u="none" strike="noStrike" kern="1200" cap="none" spc="0" normalizeH="0" baseline="0" noProof="0">
              <a:ln>
                <a:noFill/>
              </a:ln>
              <a:solidFill>
                <a:prstClr val="black"/>
              </a:solidFill>
              <a:effectLst/>
              <a:uLnTx/>
              <a:uFillTx/>
              <a:latin typeface="Century Gothic" pitchFamily="34" charset="0"/>
              <a:ea typeface="+mn-ea"/>
              <a:cs typeface="+mn-cs"/>
            </a:endParaRPr>
          </a:p>
          <a:p>
            <a:endParaRPr lang="en-US"/>
          </a:p>
        </p:txBody>
      </p:sp>
      <p:sp>
        <p:nvSpPr>
          <p:cNvPr id="4" name="Rectangle 3">
            <a:extLst>
              <a:ext uri="{FF2B5EF4-FFF2-40B4-BE49-F238E27FC236}">
                <a16:creationId xmlns:a16="http://schemas.microsoft.com/office/drawing/2014/main" id="{2B4C3232-E5A4-30FF-FE70-CD484CB89C7F}"/>
              </a:ext>
            </a:extLst>
          </p:cNvPr>
          <p:cNvSpPr/>
          <p:nvPr/>
        </p:nvSpPr>
        <p:spPr>
          <a:xfrm>
            <a:off x="393693" y="4270341"/>
            <a:ext cx="11798300" cy="74903"/>
          </a:xfrm>
          <a:prstGeom prst="rect">
            <a:avLst/>
          </a:prstGeom>
          <a:solidFill>
            <a:schemeClr val="tx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2107F6E-9B1A-7439-9F45-A2C986658618}"/>
              </a:ext>
            </a:extLst>
          </p:cNvPr>
          <p:cNvSpPr txBox="1">
            <a:spLocks/>
          </p:cNvSpPr>
          <p:nvPr/>
        </p:nvSpPr>
        <p:spPr>
          <a:xfrm>
            <a:off x="393697" y="3529013"/>
            <a:ext cx="11341100" cy="876300"/>
          </a:xfrm>
          <a:prstGeom prst="rect">
            <a:avLst/>
          </a:prstGeom>
          <a:noFill/>
          <a:extLst>
            <a:ext uri="{909E8E84-426E-40DD-AFC4-6F175D3DCCD1}">
              <a14:hiddenFill xmlns:a14="http://schemas.microsoft.com/office/drawing/2010/main">
                <a:solidFill>
                  <a:srgbClr val="00329B"/>
                </a:solidFill>
              </a14:hiddenFill>
            </a:ext>
          </a:extLst>
        </p:spPr>
        <p:txBody>
          <a:bodyPr vert="horz" wrap="none" lIns="72000" tIns="72000" rIns="72000" bIns="72000" rtlCol="0" anchor="ctr">
            <a:normAutofit/>
          </a:bodyPr>
          <a:lstStyle>
            <a:lvl1pPr algn="l" defTabSz="914400" rtl="0" eaLnBrk="1" latinLnBrk="0" hangingPunct="1">
              <a:spcBef>
                <a:spcPct val="0"/>
              </a:spcBef>
              <a:buNone/>
              <a:defRPr sz="2800" b="0" kern="1200">
                <a:solidFill>
                  <a:srgbClr val="003399"/>
                </a:solidFill>
                <a:latin typeface="Arial" panose="020B0604020202020204" pitchFamily="34" charset="0"/>
                <a:ea typeface="+mj-ea"/>
                <a:cs typeface="Arial" panose="020B0604020202020204" pitchFamily="34" charset="0"/>
              </a:defRPr>
            </a:lvl1pPr>
          </a:lstStyle>
          <a:p>
            <a:r>
              <a:rPr lang="en-US" sz="2400" b="1">
                <a:latin typeface="+mj-lt"/>
              </a:rPr>
              <a:t>Overview: </a:t>
            </a:r>
            <a:r>
              <a:rPr lang="en-US" sz="2400">
                <a:latin typeface="+mj-lt"/>
              </a:rPr>
              <a:t>Retail Trade and Repairs of Goods Industry</a:t>
            </a:r>
          </a:p>
        </p:txBody>
      </p:sp>
      <p:sp>
        <p:nvSpPr>
          <p:cNvPr id="6" name="Subtitle 2">
            <a:extLst>
              <a:ext uri="{FF2B5EF4-FFF2-40B4-BE49-F238E27FC236}">
                <a16:creationId xmlns:a16="http://schemas.microsoft.com/office/drawing/2014/main" id="{F398F40C-F4CE-6277-BD88-C4A447FC1A8E}"/>
              </a:ext>
            </a:extLst>
          </p:cNvPr>
          <p:cNvSpPr txBox="1">
            <a:spLocks/>
          </p:cNvSpPr>
          <p:nvPr/>
        </p:nvSpPr>
        <p:spPr>
          <a:xfrm>
            <a:off x="393697" y="4405313"/>
            <a:ext cx="11341100" cy="1823595"/>
          </a:xfrm>
          <a:prstGeom prst="rect">
            <a:avLst/>
          </a:prstGeom>
        </p:spPr>
        <p:txBody>
          <a:bodyPr vert="horz" lIns="72000" tIns="72000" rIns="72000" bIns="72000" rtlCol="0">
            <a:normAutofit/>
          </a:bodyPr>
          <a:lstStyle>
            <a:lvl1pPr marL="0" indent="0" algn="l" defTabSz="914400" rtl="0" eaLnBrk="1" latinLnBrk="0" hangingPunct="1">
              <a:spcBef>
                <a:spcPts val="300"/>
              </a:spcBef>
              <a:buFont typeface="Arial"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180975" indent="-180975" algn="l" defTabSz="914400" rtl="0" eaLnBrk="1" latinLnBrk="0" hangingPunct="1">
              <a:spcBef>
                <a:spcPts val="300"/>
              </a:spcBef>
              <a:buClr>
                <a:srgbClr val="002060"/>
              </a:buClr>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ts val="300"/>
              </a:spcBef>
              <a:buClr>
                <a:schemeClr val="accent3"/>
              </a:buClr>
              <a:buFont typeface="Arial" pitchFamily="34" charset="0"/>
              <a:buNone/>
              <a:defRPr lang="en-US" sz="16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ts val="300"/>
              </a:spcBef>
              <a:buClr>
                <a:schemeClr val="accent3"/>
              </a:buClr>
              <a:buFont typeface="Arial"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ts val="300"/>
              </a:spcBef>
              <a:buFont typeface="Arial"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801688" lvl="1" indent="-666750" algn="just">
              <a:lnSpc>
                <a:spcPct val="150000"/>
              </a:lnSpc>
              <a:spcBef>
                <a:spcPts val="0"/>
              </a:spcBef>
              <a:buClrTx/>
              <a:buFont typeface="Arial" pitchFamily="34" charset="0"/>
              <a:buBlip>
                <a:blip r:embed="rId3"/>
              </a:buBlip>
              <a:defRPr/>
            </a:pPr>
            <a:r>
              <a:rPr lang="en-US" sz="1600" dirty="0">
                <a:solidFill>
                  <a:prstClr val="black"/>
                </a:solidFill>
                <a:latin typeface="Century Gothic" pitchFamily="34" charset="0"/>
                <a:cs typeface="+mn-cs"/>
              </a:rPr>
              <a:t>100% of respondents have been affected by the taxi strike</a:t>
            </a:r>
          </a:p>
          <a:p>
            <a:pPr marL="801688" lvl="1" indent="-666750" algn="just">
              <a:lnSpc>
                <a:spcPct val="150000"/>
              </a:lnSpc>
              <a:spcBef>
                <a:spcPts val="0"/>
              </a:spcBef>
              <a:buClrTx/>
              <a:buFont typeface="Arial" pitchFamily="34" charset="0"/>
              <a:buBlip>
                <a:blip r:embed="rId3"/>
              </a:buBlip>
              <a:defRPr/>
            </a:pPr>
            <a:r>
              <a:rPr lang="en-US" sz="1600" dirty="0">
                <a:solidFill>
                  <a:prstClr val="black"/>
                </a:solidFill>
                <a:latin typeface="Century Gothic" pitchFamily="34" charset="0"/>
                <a:cs typeface="+mn-cs"/>
              </a:rPr>
              <a:t>45% the respondents reported that over 50% of their staff were affected by the taxi strikes</a:t>
            </a:r>
          </a:p>
          <a:p>
            <a:pPr marL="801688" lvl="1" indent="-666750" algn="just">
              <a:lnSpc>
                <a:spcPct val="150000"/>
              </a:lnSpc>
              <a:spcBef>
                <a:spcPts val="0"/>
              </a:spcBef>
              <a:buClrTx/>
              <a:buFont typeface="Arial" pitchFamily="34" charset="0"/>
              <a:buBlip>
                <a:blip r:embed="rId3"/>
              </a:buBlip>
              <a:defRPr/>
            </a:pPr>
            <a:r>
              <a:rPr lang="en-US" sz="1600" dirty="0">
                <a:solidFill>
                  <a:prstClr val="black"/>
                </a:solidFill>
                <a:latin typeface="Century Gothic" pitchFamily="34" charset="0"/>
                <a:cs typeface="+mn-cs"/>
              </a:rPr>
              <a:t>90% of respondents have lost income; half lost more than 25% of their daily revenue</a:t>
            </a:r>
          </a:p>
          <a:p>
            <a:pPr marL="801688" lvl="1" indent="-666750" algn="just">
              <a:lnSpc>
                <a:spcPct val="150000"/>
              </a:lnSpc>
              <a:spcBef>
                <a:spcPts val="0"/>
              </a:spcBef>
              <a:buClrTx/>
              <a:buFont typeface="Arial" pitchFamily="34" charset="0"/>
              <a:buBlip>
                <a:blip r:embed="rId3"/>
              </a:buBlip>
              <a:defRPr/>
            </a:pPr>
            <a:r>
              <a:rPr lang="en-US" sz="1600" dirty="0">
                <a:solidFill>
                  <a:prstClr val="black"/>
                </a:solidFill>
                <a:latin typeface="Century Gothic" pitchFamily="34" charset="0"/>
                <a:cs typeface="+mn-cs"/>
              </a:rPr>
              <a:t>The respondents employ a collective 20,130 workers across the Western Cape</a:t>
            </a:r>
          </a:p>
          <a:p>
            <a:pPr marL="134938" lvl="1" indent="0" algn="just">
              <a:lnSpc>
                <a:spcPct val="150000"/>
              </a:lnSpc>
              <a:spcBef>
                <a:spcPts val="0"/>
              </a:spcBef>
              <a:buClrTx/>
              <a:buFont typeface="Arial" pitchFamily="34" charset="0"/>
              <a:buNone/>
              <a:defRPr/>
            </a:pPr>
            <a:endParaRPr lang="en-US" sz="1600" dirty="0">
              <a:solidFill>
                <a:prstClr val="black"/>
              </a:solidFill>
              <a:latin typeface="Century Gothic" pitchFamily="34" charset="0"/>
              <a:cs typeface="+mn-cs"/>
            </a:endParaRPr>
          </a:p>
        </p:txBody>
      </p:sp>
    </p:spTree>
    <p:extLst>
      <p:ext uri="{BB962C8B-B14F-4D97-AF65-F5344CB8AC3E}">
        <p14:creationId xmlns:p14="http://schemas.microsoft.com/office/powerpoint/2010/main" val="4194122185"/>
      </p:ext>
    </p:extLst>
  </p:cSld>
  <p:clrMapOvr>
    <a:masterClrMapping/>
  </p:clrMapOvr>
  <mc:AlternateContent xmlns:mc="http://schemas.openxmlformats.org/markup-compatibility/2006" xmlns:p14="http://schemas.microsoft.com/office/powerpoint/2010/main">
    <mc:Choice Requires="p14">
      <p:transition spd="slow" p14:dur="2000" advTm="1562"/>
    </mc:Choice>
    <mc:Fallback xmlns="">
      <p:transition spd="slow" advTm="1562"/>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BBFB1-6657-CA52-C900-75780E4582FF}"/>
              </a:ext>
            </a:extLst>
          </p:cNvPr>
          <p:cNvSpPr>
            <a:spLocks noGrp="1"/>
          </p:cNvSpPr>
          <p:nvPr>
            <p:ph type="ctrTitle"/>
          </p:nvPr>
        </p:nvSpPr>
        <p:spPr>
          <a:xfrm>
            <a:off x="393700" y="180975"/>
            <a:ext cx="11798299" cy="885823"/>
          </a:xfrm>
        </p:spPr>
        <p:txBody>
          <a:bodyPr>
            <a:normAutofit/>
          </a:bodyPr>
          <a:lstStyle/>
          <a:p>
            <a:r>
              <a:rPr lang="en-US" sz="2400" b="1">
                <a:latin typeface="+mj-lt"/>
              </a:rPr>
              <a:t>Overview: </a:t>
            </a:r>
            <a:r>
              <a:rPr lang="en-US" sz="2400">
                <a:latin typeface="+mj-lt"/>
              </a:rPr>
              <a:t>Textiles, Clothing, and Leather Products Industry</a:t>
            </a:r>
          </a:p>
        </p:txBody>
      </p:sp>
      <p:sp>
        <p:nvSpPr>
          <p:cNvPr id="3" name="Subtitle 2">
            <a:extLst>
              <a:ext uri="{FF2B5EF4-FFF2-40B4-BE49-F238E27FC236}">
                <a16:creationId xmlns:a16="http://schemas.microsoft.com/office/drawing/2014/main" id="{2F7E7A67-C20F-652F-7B63-433E05209305}"/>
              </a:ext>
            </a:extLst>
          </p:cNvPr>
          <p:cNvSpPr>
            <a:spLocks noGrp="1"/>
          </p:cNvSpPr>
          <p:nvPr>
            <p:ph type="subTitle" idx="1"/>
          </p:nvPr>
        </p:nvSpPr>
        <p:spPr/>
        <p:txBody>
          <a:bodyPr/>
          <a:lstStyle/>
          <a:p>
            <a:pPr marL="801688" marR="0" lvl="1" indent="-666750" algn="just" defTabSz="914400" rtl="0" eaLnBrk="1" fontAlgn="auto" latinLnBrk="0" hangingPunct="1">
              <a:lnSpc>
                <a:spcPct val="150000"/>
              </a:lnSpc>
              <a:spcBef>
                <a:spcPts val="0"/>
              </a:spcBef>
              <a:spcAft>
                <a:spcPts val="0"/>
              </a:spcAft>
              <a:buClrTx/>
              <a:buSzTx/>
              <a:buFontTx/>
              <a:buBlip>
                <a:blip r:embed="rId2"/>
              </a:buBlip>
              <a:tabLst/>
              <a:defRPr/>
            </a:pPr>
            <a:r>
              <a:rPr kumimoji="0" lang="en-US" sz="1600" b="0" i="0" u="none" strike="noStrike" kern="1200" cap="none" spc="0" normalizeH="0" baseline="0" noProof="0" dirty="0">
                <a:ln>
                  <a:noFill/>
                </a:ln>
                <a:solidFill>
                  <a:prstClr val="black"/>
                </a:solidFill>
                <a:effectLst/>
                <a:uLnTx/>
                <a:uFillTx/>
                <a:latin typeface="Century Gothic" pitchFamily="34" charset="0"/>
                <a:ea typeface="+mn-ea"/>
                <a:cs typeface="+mn-cs"/>
              </a:rPr>
              <a:t>100%  respondents have been affected by the taxi strike</a:t>
            </a:r>
          </a:p>
          <a:p>
            <a:pPr marL="801688" marR="0" lvl="1" indent="-666750" algn="just" defTabSz="914400" rtl="0" eaLnBrk="1" fontAlgn="auto" latinLnBrk="0" hangingPunct="1">
              <a:lnSpc>
                <a:spcPct val="150000"/>
              </a:lnSpc>
              <a:spcBef>
                <a:spcPts val="0"/>
              </a:spcBef>
              <a:spcAft>
                <a:spcPts val="0"/>
              </a:spcAft>
              <a:buClrTx/>
              <a:buSzTx/>
              <a:buFontTx/>
              <a:buBlip>
                <a:blip r:embed="rId2"/>
              </a:buBlip>
              <a:tabLst/>
              <a:defRPr/>
            </a:pPr>
            <a:r>
              <a:rPr lang="en-US" sz="1600" dirty="0">
                <a:solidFill>
                  <a:prstClr val="black"/>
                </a:solidFill>
                <a:latin typeface="Century Gothic" pitchFamily="34" charset="0"/>
                <a:cs typeface="+mn-cs"/>
              </a:rPr>
              <a:t>100% respondents reported 100% of their workers have been affected by the taxi strike </a:t>
            </a:r>
          </a:p>
          <a:p>
            <a:pPr marL="801688" marR="0" lvl="1" indent="-666750" algn="just" defTabSz="914400" rtl="0" eaLnBrk="1" fontAlgn="auto" latinLnBrk="0" hangingPunct="1">
              <a:lnSpc>
                <a:spcPct val="150000"/>
              </a:lnSpc>
              <a:spcBef>
                <a:spcPts val="0"/>
              </a:spcBef>
              <a:spcAft>
                <a:spcPts val="0"/>
              </a:spcAft>
              <a:buClrTx/>
              <a:buSzTx/>
              <a:buFontTx/>
              <a:buBlip>
                <a:blip r:embed="rId2"/>
              </a:buBlip>
              <a:tabLst/>
              <a:defRPr/>
            </a:pPr>
            <a:r>
              <a:rPr lang="en-US" sz="1600" dirty="0">
                <a:solidFill>
                  <a:prstClr val="black"/>
                </a:solidFill>
                <a:latin typeface="Century Gothic" pitchFamily="34" charset="0"/>
                <a:cs typeface="+mn-cs"/>
              </a:rPr>
              <a:t>78% of the respondents report that they have </a:t>
            </a:r>
            <a:r>
              <a:rPr kumimoji="0" lang="en-US" sz="1600" b="0" i="0" u="none" strike="noStrike" kern="1200" cap="none" spc="0" normalizeH="0" baseline="0" noProof="0" dirty="0">
                <a:ln>
                  <a:noFill/>
                </a:ln>
                <a:solidFill>
                  <a:prstClr val="black"/>
                </a:solidFill>
                <a:effectLst/>
                <a:uLnTx/>
                <a:uFillTx/>
                <a:latin typeface="Century Gothic" pitchFamily="34" charset="0"/>
                <a:ea typeface="+mn-ea"/>
                <a:cs typeface="+mn-cs"/>
              </a:rPr>
              <a:t>lost income </a:t>
            </a:r>
          </a:p>
          <a:p>
            <a:pPr marL="801688" marR="0" lvl="1" indent="-666750" algn="just" defTabSz="914400" rtl="0" eaLnBrk="1" fontAlgn="auto" latinLnBrk="0" hangingPunct="1">
              <a:lnSpc>
                <a:spcPct val="150000"/>
              </a:lnSpc>
              <a:spcBef>
                <a:spcPts val="0"/>
              </a:spcBef>
              <a:spcAft>
                <a:spcPts val="0"/>
              </a:spcAft>
              <a:buClrTx/>
              <a:buSzTx/>
              <a:buFontTx/>
              <a:buBlip>
                <a:blip r:embed="rId2"/>
              </a:buBlip>
              <a:tabLst/>
              <a:defRPr/>
            </a:pPr>
            <a:r>
              <a:rPr lang="en-US" sz="1600" dirty="0">
                <a:solidFill>
                  <a:prstClr val="black"/>
                </a:solidFill>
                <a:latin typeface="Century Gothic" pitchFamily="34" charset="0"/>
                <a:cs typeface="+mn-cs"/>
              </a:rPr>
              <a:t>41% respondents are able  continue their business day to day despite transport </a:t>
            </a:r>
            <a:r>
              <a:rPr kumimoji="0" lang="en-US" sz="1600" b="0" i="0" u="none" strike="noStrike" kern="1200" cap="none" spc="0" normalizeH="0" baseline="0" noProof="0" dirty="0">
                <a:ln>
                  <a:noFill/>
                </a:ln>
                <a:solidFill>
                  <a:prstClr val="black"/>
                </a:solidFill>
                <a:effectLst/>
                <a:uLnTx/>
                <a:uFillTx/>
                <a:latin typeface="Century Gothic" pitchFamily="34" charset="0"/>
                <a:ea typeface="+mn-ea"/>
                <a:cs typeface="+mn-cs"/>
              </a:rPr>
              <a:t>disruptions</a:t>
            </a:r>
          </a:p>
          <a:p>
            <a:pPr marL="801688" marR="0" lvl="1" indent="-666750" algn="just" defTabSz="914400" rtl="0" eaLnBrk="1" fontAlgn="auto" latinLnBrk="0" hangingPunct="1">
              <a:lnSpc>
                <a:spcPct val="150000"/>
              </a:lnSpc>
              <a:spcBef>
                <a:spcPts val="0"/>
              </a:spcBef>
              <a:spcAft>
                <a:spcPts val="0"/>
              </a:spcAft>
              <a:buClrTx/>
              <a:buSzTx/>
              <a:buFontTx/>
              <a:buBlip>
                <a:blip r:embed="rId2"/>
              </a:buBlip>
              <a:tabLst/>
              <a:defRPr/>
            </a:pPr>
            <a:r>
              <a:rPr lang="en-US" sz="1600" dirty="0">
                <a:solidFill>
                  <a:prstClr val="black"/>
                </a:solidFill>
                <a:latin typeface="Century Gothic" pitchFamily="34" charset="0"/>
                <a:cs typeface="+mn-cs"/>
              </a:rPr>
              <a:t>100% </a:t>
            </a:r>
            <a:r>
              <a:rPr kumimoji="0" lang="en-US" sz="1600" b="0" i="0" u="none" strike="noStrike" kern="1200" cap="none" spc="0" normalizeH="0" baseline="0" noProof="0" dirty="0">
                <a:ln>
                  <a:noFill/>
                </a:ln>
                <a:solidFill>
                  <a:prstClr val="black"/>
                </a:solidFill>
                <a:effectLst/>
                <a:uLnTx/>
                <a:uFillTx/>
                <a:latin typeface="Century Gothic" pitchFamily="34" charset="0"/>
                <a:ea typeface="+mn-ea"/>
                <a:cs typeface="+mn-cs"/>
              </a:rPr>
              <a:t>of employees have been affected by the transport disruption over the past few days</a:t>
            </a:r>
          </a:p>
          <a:p>
            <a:endParaRPr lang="en-US" dirty="0"/>
          </a:p>
          <a:p>
            <a:endParaRPr lang="en-US" dirty="0"/>
          </a:p>
        </p:txBody>
      </p:sp>
      <p:sp>
        <p:nvSpPr>
          <p:cNvPr id="5" name="Rectangle 4">
            <a:extLst>
              <a:ext uri="{FF2B5EF4-FFF2-40B4-BE49-F238E27FC236}">
                <a16:creationId xmlns:a16="http://schemas.microsoft.com/office/drawing/2014/main" id="{95BEDE54-08C2-B367-0FF1-83E8731CFA4D}"/>
              </a:ext>
            </a:extLst>
          </p:cNvPr>
          <p:cNvSpPr/>
          <p:nvPr/>
        </p:nvSpPr>
        <p:spPr>
          <a:xfrm>
            <a:off x="393697" y="4223207"/>
            <a:ext cx="11798300" cy="79097"/>
          </a:xfrm>
          <a:prstGeom prst="rect">
            <a:avLst/>
          </a:prstGeom>
          <a:solidFill>
            <a:schemeClr val="tx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err="1">
              <a:solidFill>
                <a:schemeClr val="tx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7B96E60A-2937-6CE5-5A69-86F1274536A3}"/>
              </a:ext>
            </a:extLst>
          </p:cNvPr>
          <p:cNvSpPr txBox="1">
            <a:spLocks/>
          </p:cNvSpPr>
          <p:nvPr/>
        </p:nvSpPr>
        <p:spPr>
          <a:xfrm>
            <a:off x="393699" y="3529013"/>
            <a:ext cx="11341100" cy="876300"/>
          </a:xfrm>
          <a:prstGeom prst="rect">
            <a:avLst/>
          </a:prstGeom>
          <a:noFill/>
          <a:extLst>
            <a:ext uri="{909E8E84-426E-40DD-AFC4-6F175D3DCCD1}">
              <a14:hiddenFill xmlns:a14="http://schemas.microsoft.com/office/drawing/2010/main">
                <a:solidFill>
                  <a:srgbClr val="00329B"/>
                </a:solidFill>
              </a14:hiddenFill>
            </a:ext>
          </a:extLst>
        </p:spPr>
        <p:txBody>
          <a:bodyPr vert="horz" wrap="none" lIns="72000" tIns="72000" rIns="72000" bIns="72000" rtlCol="0" anchor="ctr">
            <a:normAutofit/>
          </a:bodyPr>
          <a:lstStyle>
            <a:lvl1pPr algn="l" defTabSz="914400" rtl="0" eaLnBrk="1" latinLnBrk="0" hangingPunct="1">
              <a:spcBef>
                <a:spcPct val="0"/>
              </a:spcBef>
              <a:buNone/>
              <a:defRPr sz="2800" b="0" kern="1200">
                <a:solidFill>
                  <a:srgbClr val="003399"/>
                </a:solidFill>
                <a:latin typeface="Arial" panose="020B0604020202020204" pitchFamily="34" charset="0"/>
                <a:ea typeface="+mj-ea"/>
                <a:cs typeface="Arial" panose="020B0604020202020204" pitchFamily="34" charset="0"/>
              </a:defRPr>
            </a:lvl1pPr>
          </a:lstStyle>
          <a:p>
            <a:r>
              <a:rPr lang="en-US" sz="2400" b="1">
                <a:latin typeface="+mj-lt"/>
              </a:rPr>
              <a:t>Overview: </a:t>
            </a:r>
            <a:r>
              <a:rPr lang="en-US" sz="2400">
                <a:latin typeface="+mj-lt"/>
              </a:rPr>
              <a:t>Hotels and Restaurants Industry</a:t>
            </a:r>
          </a:p>
        </p:txBody>
      </p:sp>
      <p:sp>
        <p:nvSpPr>
          <p:cNvPr id="7" name="Subtitle 2">
            <a:extLst>
              <a:ext uri="{FF2B5EF4-FFF2-40B4-BE49-F238E27FC236}">
                <a16:creationId xmlns:a16="http://schemas.microsoft.com/office/drawing/2014/main" id="{9707712F-749D-2B5D-4CE6-DC6BC959AD26}"/>
              </a:ext>
            </a:extLst>
          </p:cNvPr>
          <p:cNvSpPr txBox="1">
            <a:spLocks/>
          </p:cNvSpPr>
          <p:nvPr/>
        </p:nvSpPr>
        <p:spPr>
          <a:xfrm>
            <a:off x="393697" y="4302305"/>
            <a:ext cx="11341100" cy="2577738"/>
          </a:xfrm>
          <a:prstGeom prst="rect">
            <a:avLst/>
          </a:prstGeom>
        </p:spPr>
        <p:txBody>
          <a:bodyPr vert="horz" lIns="72000" tIns="72000" rIns="72000" bIns="72000" rtlCol="0">
            <a:normAutofit/>
          </a:bodyPr>
          <a:lstStyle>
            <a:lvl1pPr marL="0" indent="0" algn="l" defTabSz="914400" rtl="0" eaLnBrk="1" latinLnBrk="0" hangingPunct="1">
              <a:spcBef>
                <a:spcPts val="300"/>
              </a:spcBef>
              <a:buFont typeface="Arial"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180975" indent="-180975" algn="l" defTabSz="914400" rtl="0" eaLnBrk="1" latinLnBrk="0" hangingPunct="1">
              <a:spcBef>
                <a:spcPts val="300"/>
              </a:spcBef>
              <a:buClr>
                <a:srgbClr val="002060"/>
              </a:buClr>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ts val="300"/>
              </a:spcBef>
              <a:buClr>
                <a:schemeClr val="accent3"/>
              </a:buClr>
              <a:buFont typeface="Arial" pitchFamily="34" charset="0"/>
              <a:buNone/>
              <a:defRPr lang="en-US" sz="16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ts val="300"/>
              </a:spcBef>
              <a:buClr>
                <a:schemeClr val="accent3"/>
              </a:buClr>
              <a:buFont typeface="Arial"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ts val="300"/>
              </a:spcBef>
              <a:buFont typeface="Arial"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801688" lvl="1" indent="-666750" algn="just">
              <a:lnSpc>
                <a:spcPct val="150000"/>
              </a:lnSpc>
              <a:spcBef>
                <a:spcPts val="0"/>
              </a:spcBef>
              <a:buClrTx/>
              <a:buFontTx/>
              <a:buBlip>
                <a:blip r:embed="rId2"/>
              </a:buBlip>
              <a:defRPr/>
            </a:pPr>
            <a:r>
              <a:rPr lang="en-US" sz="1600">
                <a:solidFill>
                  <a:prstClr val="black"/>
                </a:solidFill>
                <a:latin typeface="Century Gothic" pitchFamily="34" charset="0"/>
                <a:cs typeface="+mn-cs"/>
              </a:rPr>
              <a:t>100% of respondents have been affected by the taxi strike</a:t>
            </a:r>
          </a:p>
          <a:p>
            <a:pPr marL="801688" lvl="1" indent="-666750" algn="just">
              <a:lnSpc>
                <a:spcPct val="150000"/>
              </a:lnSpc>
              <a:spcBef>
                <a:spcPts val="0"/>
              </a:spcBef>
              <a:buClrTx/>
              <a:buFontTx/>
              <a:buBlip>
                <a:blip r:embed="rId2"/>
              </a:buBlip>
              <a:defRPr/>
            </a:pPr>
            <a:r>
              <a:rPr lang="en-US" sz="1600">
                <a:solidFill>
                  <a:prstClr val="black"/>
                </a:solidFill>
                <a:latin typeface="Century Gothic" pitchFamily="34" charset="0"/>
                <a:cs typeface="+mn-cs"/>
              </a:rPr>
              <a:t>100% of respondents reported 93% of their workers have been affected by the taxi strike </a:t>
            </a:r>
          </a:p>
          <a:p>
            <a:pPr marL="801688" lvl="1" indent="-666750" algn="just">
              <a:lnSpc>
                <a:spcPct val="150000"/>
              </a:lnSpc>
              <a:spcBef>
                <a:spcPts val="0"/>
              </a:spcBef>
              <a:buClrTx/>
              <a:buFontTx/>
              <a:buBlip>
                <a:blip r:embed="rId2"/>
              </a:buBlip>
              <a:defRPr/>
            </a:pPr>
            <a:r>
              <a:rPr lang="en-US" sz="1600">
                <a:solidFill>
                  <a:prstClr val="black"/>
                </a:solidFill>
                <a:latin typeface="Century Gothic" pitchFamily="34" charset="0"/>
                <a:cs typeface="+mn-cs"/>
              </a:rPr>
              <a:t>79% of the respondents report that they have lost income</a:t>
            </a:r>
          </a:p>
          <a:p>
            <a:pPr marL="801688" lvl="1" indent="-666750" algn="just">
              <a:lnSpc>
                <a:spcPct val="150000"/>
              </a:lnSpc>
              <a:spcBef>
                <a:spcPts val="0"/>
              </a:spcBef>
              <a:buClrTx/>
              <a:buFontTx/>
              <a:buBlip>
                <a:blip r:embed="rId2"/>
              </a:buBlip>
              <a:defRPr/>
            </a:pPr>
            <a:r>
              <a:rPr lang="en-US" sz="1600">
                <a:solidFill>
                  <a:prstClr val="black"/>
                </a:solidFill>
                <a:latin typeface="Century Gothic" pitchFamily="34" charset="0"/>
                <a:cs typeface="+mn-cs"/>
              </a:rPr>
              <a:t>73% report that business was able to continue its daily operations despite the disruptions</a:t>
            </a:r>
          </a:p>
          <a:p>
            <a:pPr marL="801688" lvl="1" indent="-666750" algn="just">
              <a:lnSpc>
                <a:spcPct val="150000"/>
              </a:lnSpc>
              <a:spcBef>
                <a:spcPts val="0"/>
              </a:spcBef>
              <a:buClrTx/>
              <a:buFontTx/>
              <a:buBlip>
                <a:blip r:embed="rId2"/>
              </a:buBlip>
              <a:defRPr/>
            </a:pPr>
            <a:r>
              <a:rPr lang="en-US" sz="1600">
                <a:solidFill>
                  <a:prstClr val="black"/>
                </a:solidFill>
                <a:latin typeface="Century Gothic" pitchFamily="34" charset="0"/>
                <a:cs typeface="+mn-cs"/>
              </a:rPr>
              <a:t>67% of the respondents reported that about 25% of business activities were disrupted</a:t>
            </a:r>
            <a:endParaRPr lang="en-US"/>
          </a:p>
          <a:p>
            <a:endParaRPr lang="en-US"/>
          </a:p>
        </p:txBody>
      </p:sp>
    </p:spTree>
    <p:extLst>
      <p:ext uri="{BB962C8B-B14F-4D97-AF65-F5344CB8AC3E}">
        <p14:creationId xmlns:p14="http://schemas.microsoft.com/office/powerpoint/2010/main" val="3995899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85CC65-73F9-C609-9914-09A5EB987044}"/>
              </a:ext>
            </a:extLst>
          </p:cNvPr>
          <p:cNvSpPr>
            <a:spLocks noGrp="1"/>
          </p:cNvSpPr>
          <p:nvPr>
            <p:ph type="body" sz="quarter" idx="12"/>
          </p:nvPr>
        </p:nvSpPr>
        <p:spPr/>
        <p:txBody>
          <a:bodyPr>
            <a:normAutofit/>
          </a:bodyPr>
          <a:lstStyle/>
          <a:p>
            <a:r>
              <a:rPr lang="en-US" sz="3200" b="1" dirty="0">
                <a:latin typeface="+mj-lt"/>
              </a:rPr>
              <a:t>Summary</a:t>
            </a:r>
            <a:r>
              <a:rPr lang="en-US" sz="3200" b="1" dirty="0"/>
              <a:t> of results: comments from business leaders</a:t>
            </a:r>
            <a:endParaRPr lang="en-ZA" sz="3200" b="1" dirty="0"/>
          </a:p>
        </p:txBody>
      </p:sp>
    </p:spTree>
    <p:extLst>
      <p:ext uri="{BB962C8B-B14F-4D97-AF65-F5344CB8AC3E}">
        <p14:creationId xmlns:p14="http://schemas.microsoft.com/office/powerpoint/2010/main" val="2109442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4CBFD-7849-6EC0-10EF-2487C181A348}"/>
              </a:ext>
            </a:extLst>
          </p:cNvPr>
          <p:cNvSpPr>
            <a:spLocks noGrp="1"/>
          </p:cNvSpPr>
          <p:nvPr>
            <p:ph type="title"/>
          </p:nvPr>
        </p:nvSpPr>
        <p:spPr/>
        <p:txBody>
          <a:bodyPr/>
          <a:lstStyle/>
          <a:p>
            <a:r>
              <a:rPr lang="en-US" b="1" dirty="0">
                <a:solidFill>
                  <a:srgbClr val="003399"/>
                </a:solidFill>
                <a:latin typeface="+mj-lt"/>
              </a:rPr>
              <a:t>Summary: </a:t>
            </a:r>
            <a:r>
              <a:rPr lang="en-US" dirty="0">
                <a:solidFill>
                  <a:srgbClr val="003399"/>
                </a:solidFill>
                <a:latin typeface="+mj-lt"/>
              </a:rPr>
              <a:t>Comments from business leaders</a:t>
            </a:r>
          </a:p>
        </p:txBody>
      </p:sp>
      <p:sp>
        <p:nvSpPr>
          <p:cNvPr id="4" name="Text Placeholder 3">
            <a:extLst>
              <a:ext uri="{FF2B5EF4-FFF2-40B4-BE49-F238E27FC236}">
                <a16:creationId xmlns:a16="http://schemas.microsoft.com/office/drawing/2014/main" id="{BB486DC7-73C0-D4EF-468C-73A9508D1095}"/>
              </a:ext>
            </a:extLst>
          </p:cNvPr>
          <p:cNvSpPr>
            <a:spLocks noGrp="1"/>
          </p:cNvSpPr>
          <p:nvPr>
            <p:ph type="body" sz="quarter" idx="10"/>
          </p:nvPr>
        </p:nvSpPr>
        <p:spPr/>
        <p:txBody>
          <a:bodyPr vert="horz" lIns="72000" tIns="72000" rIns="72000" bIns="72000" rtlCol="0" anchor="t">
            <a:normAutofit/>
          </a:bodyPr>
          <a:lstStyle/>
          <a:p>
            <a:pPr marL="134620" lvl="1" indent="0" algn="just">
              <a:lnSpc>
                <a:spcPct val="150000"/>
              </a:lnSpc>
              <a:spcBef>
                <a:spcPts val="0"/>
              </a:spcBef>
              <a:buClrTx/>
              <a:buNone/>
              <a:defRPr/>
            </a:pPr>
            <a:r>
              <a:rPr lang="en-US" b="1" dirty="0">
                <a:solidFill>
                  <a:srgbClr val="003399"/>
                </a:solidFill>
                <a:latin typeface="Century Gothic" pitchFamily="34" charset="0"/>
                <a:cs typeface="+mn-cs"/>
              </a:rPr>
              <a:t>Comments on the by-laws</a:t>
            </a:r>
            <a:endParaRPr lang="en-US" sz="1600" b="1" i="0" u="none" strike="noStrike" kern="1200" cap="none" spc="0" normalizeH="0" baseline="0" noProof="0" dirty="0">
              <a:ln>
                <a:noFill/>
              </a:ln>
              <a:solidFill>
                <a:srgbClr val="003399"/>
              </a:solidFill>
              <a:effectLst/>
              <a:uLnTx/>
              <a:uFillTx/>
              <a:latin typeface="Century Gothic" pitchFamily="34" charset="0"/>
              <a:cs typeface="+mn-cs"/>
            </a:endParaRPr>
          </a:p>
          <a:p>
            <a:pPr marL="801370" lvl="1" indent="-666750" algn="just">
              <a:lnSpc>
                <a:spcPct val="150000"/>
              </a:lnSpc>
              <a:spcBef>
                <a:spcPts val="0"/>
              </a:spcBef>
              <a:buClrTx/>
              <a:buBlip>
                <a:blip r:embed="rId2"/>
              </a:buBlip>
              <a:defRPr/>
            </a:pPr>
            <a:r>
              <a:rPr lang="en-US" dirty="0">
                <a:solidFill>
                  <a:prstClr val="black"/>
                </a:solidFill>
                <a:latin typeface="Century Gothic" pitchFamily="34" charset="0"/>
                <a:cs typeface="+mn-cs"/>
              </a:rPr>
              <a:t>Business owners are showing strong support for the government’s attempt to uphold the law</a:t>
            </a:r>
          </a:p>
          <a:p>
            <a:pPr marL="801370" lvl="1" indent="-666750" algn="just">
              <a:lnSpc>
                <a:spcPct val="150000"/>
              </a:lnSpc>
              <a:spcBef>
                <a:spcPts val="0"/>
              </a:spcBef>
              <a:buClrTx/>
              <a:buBlip>
                <a:blip r:embed="rId2"/>
              </a:buBlip>
              <a:defRPr/>
            </a:pPr>
            <a:r>
              <a:rPr kumimoji="0" lang="en-US" sz="1600" b="0" i="0" u="none" strike="noStrike" kern="1200" cap="none" spc="0" normalizeH="0" baseline="0" noProof="0" dirty="0">
                <a:ln>
                  <a:noFill/>
                </a:ln>
                <a:solidFill>
                  <a:prstClr val="black"/>
                </a:solidFill>
                <a:effectLst/>
                <a:uLnTx/>
                <a:uFillTx/>
                <a:latin typeface="Century Gothic" pitchFamily="34" charset="0"/>
                <a:ea typeface="+mn-ea"/>
                <a:cs typeface="+mn-cs"/>
              </a:rPr>
              <a:t>A few respondents felt that the government response was too harsh</a:t>
            </a:r>
            <a:endParaRPr lang="en-US" dirty="0">
              <a:solidFill>
                <a:prstClr val="black"/>
              </a:solidFill>
              <a:latin typeface="Century Gothic" pitchFamily="34" charset="0"/>
              <a:cs typeface="+mn-cs"/>
            </a:endParaRPr>
          </a:p>
          <a:p>
            <a:pPr marL="134620" lvl="1" indent="0" algn="just">
              <a:lnSpc>
                <a:spcPct val="150000"/>
              </a:lnSpc>
              <a:spcBef>
                <a:spcPts val="0"/>
              </a:spcBef>
              <a:buClrTx/>
              <a:buNone/>
              <a:defRPr/>
            </a:pPr>
            <a:endParaRPr lang="en-US" b="1" dirty="0">
              <a:solidFill>
                <a:srgbClr val="003399"/>
              </a:solidFill>
              <a:latin typeface="Century Gothic" pitchFamily="34" charset="0"/>
              <a:cs typeface="+mn-cs"/>
            </a:endParaRPr>
          </a:p>
          <a:p>
            <a:pPr marL="134620" lvl="1" indent="0" algn="just">
              <a:lnSpc>
                <a:spcPct val="150000"/>
              </a:lnSpc>
              <a:spcBef>
                <a:spcPts val="0"/>
              </a:spcBef>
              <a:buClrTx/>
              <a:buNone/>
              <a:defRPr/>
            </a:pPr>
            <a:r>
              <a:rPr lang="en-US" b="1" dirty="0">
                <a:solidFill>
                  <a:srgbClr val="003399"/>
                </a:solidFill>
                <a:latin typeface="Century Gothic" pitchFamily="34" charset="0"/>
                <a:cs typeface="+mn-cs"/>
              </a:rPr>
              <a:t>International investment and tourism:</a:t>
            </a:r>
          </a:p>
          <a:p>
            <a:pPr marL="801370" lvl="1" indent="-666750" algn="just">
              <a:lnSpc>
                <a:spcPct val="150000"/>
              </a:lnSpc>
              <a:spcBef>
                <a:spcPts val="0"/>
              </a:spcBef>
              <a:buClrTx/>
              <a:buBlip>
                <a:blip r:embed="rId2"/>
              </a:buBlip>
              <a:defRPr/>
            </a:pPr>
            <a:r>
              <a:rPr kumimoji="0" lang="en-US" sz="1600" b="0" i="0" u="none" strike="noStrike" kern="1200" cap="none" spc="0" normalizeH="0" baseline="0" noProof="0" dirty="0">
                <a:ln>
                  <a:noFill/>
                </a:ln>
                <a:solidFill>
                  <a:prstClr val="black"/>
                </a:solidFill>
                <a:effectLst/>
                <a:uLnTx/>
                <a:uFillTx/>
                <a:latin typeface="Century Gothic" pitchFamily="34" charset="0"/>
                <a:ea typeface="+mn-ea"/>
                <a:cs typeface="+mn-cs"/>
              </a:rPr>
              <a:t>Many are </a:t>
            </a:r>
            <a:r>
              <a:rPr lang="en-US" dirty="0">
                <a:solidFill>
                  <a:prstClr val="black"/>
                </a:solidFill>
                <a:latin typeface="Century Gothic" pitchFamily="34" charset="0"/>
                <a:cs typeface="+mn-cs"/>
              </a:rPr>
              <a:t>worried about the impact this may have on tourism and investments</a:t>
            </a:r>
            <a:endParaRPr lang="en-US" dirty="0">
              <a:latin typeface="Century Gothic"/>
              <a:cs typeface="+mn-cs"/>
            </a:endParaRPr>
          </a:p>
          <a:p>
            <a:pPr marL="801370" lvl="1" indent="-666750" algn="just">
              <a:lnSpc>
                <a:spcPct val="150000"/>
              </a:lnSpc>
              <a:spcBef>
                <a:spcPts val="0"/>
              </a:spcBef>
              <a:buClrTx/>
              <a:buBlip>
                <a:blip r:embed="rId2"/>
              </a:buBlip>
              <a:defRPr/>
            </a:pPr>
            <a:r>
              <a:rPr lang="en-US" dirty="0">
                <a:latin typeface="Century Gothic"/>
                <a:cs typeface="+mn-cs"/>
              </a:rPr>
              <a:t>Cape Town has faced reputational damage as respondents in the tourism sector have commented that they have received cancellations from foreign tourists</a:t>
            </a:r>
            <a:endParaRPr lang="en-US" dirty="0">
              <a:solidFill>
                <a:prstClr val="black"/>
              </a:solidFill>
              <a:latin typeface="Century Gothic" pitchFamily="34" charset="0"/>
              <a:cs typeface="+mn-cs"/>
            </a:endParaRPr>
          </a:p>
          <a:p>
            <a:pPr marL="801370" lvl="1" indent="-666750" algn="just">
              <a:lnSpc>
                <a:spcPct val="150000"/>
              </a:lnSpc>
              <a:spcBef>
                <a:spcPts val="0"/>
              </a:spcBef>
              <a:buClrTx/>
              <a:buBlip>
                <a:blip r:embed="rId2"/>
              </a:buBlip>
              <a:defRPr/>
            </a:pPr>
            <a:r>
              <a:rPr lang="en-US" dirty="0">
                <a:solidFill>
                  <a:prstClr val="black"/>
                </a:solidFill>
                <a:latin typeface="Century Gothic" pitchFamily="34" charset="0"/>
                <a:cs typeface="+mn-cs"/>
              </a:rPr>
              <a:t>One international investor explicitly stated his intention to withdraw from South Africa and look towards other African countries as an investment destination</a:t>
            </a:r>
          </a:p>
          <a:p>
            <a:pPr marL="801370" lvl="1" indent="-666750" algn="just">
              <a:lnSpc>
                <a:spcPct val="150000"/>
              </a:lnSpc>
              <a:spcBef>
                <a:spcPts val="0"/>
              </a:spcBef>
              <a:buClrTx/>
              <a:buBlip>
                <a:blip r:embed="rId2"/>
              </a:buBlip>
              <a:defRPr/>
            </a:pPr>
            <a:r>
              <a:rPr lang="en-US" dirty="0">
                <a:solidFill>
                  <a:prstClr val="black"/>
                </a:solidFill>
                <a:latin typeface="Century Gothic" pitchFamily="34" charset="0"/>
                <a:cs typeface="+mn-cs"/>
              </a:rPr>
              <a:t>Small towns in the Western Cape are complaining that there are no visitors in sight</a:t>
            </a:r>
          </a:p>
          <a:p>
            <a:pPr marL="801370" lvl="1" indent="-666750" algn="just">
              <a:lnSpc>
                <a:spcPct val="150000"/>
              </a:lnSpc>
              <a:spcBef>
                <a:spcPts val="0"/>
              </a:spcBef>
              <a:buClrTx/>
              <a:buBlip>
                <a:blip r:embed="rId2"/>
              </a:buBlip>
              <a:defRPr/>
            </a:pPr>
            <a:r>
              <a:rPr lang="en-US" dirty="0">
                <a:solidFill>
                  <a:prstClr val="black"/>
                </a:solidFill>
                <a:latin typeface="Century Gothic" pitchFamily="34" charset="0"/>
                <a:cs typeface="+mn-cs"/>
              </a:rPr>
              <a:t>The travel warnings </a:t>
            </a:r>
            <a:r>
              <a:rPr lang="en-US">
                <a:solidFill>
                  <a:prstClr val="black"/>
                </a:solidFill>
                <a:latin typeface="Century Gothic" pitchFamily="34" charset="0"/>
                <a:cs typeface="+mn-cs"/>
              </a:rPr>
              <a:t>from</a:t>
            </a:r>
            <a:r>
              <a:rPr lang="en-US" dirty="0">
                <a:solidFill>
                  <a:prstClr val="black"/>
                </a:solidFill>
                <a:latin typeface="Century Gothic" pitchFamily="34" charset="0"/>
                <a:cs typeface="+mn-cs"/>
              </a:rPr>
              <a:t> the UK and </a:t>
            </a:r>
            <a:r>
              <a:rPr lang="en-US">
                <a:solidFill>
                  <a:prstClr val="black"/>
                </a:solidFill>
                <a:latin typeface="Century Gothic" pitchFamily="34" charset="0"/>
                <a:cs typeface="+mn-cs"/>
              </a:rPr>
              <a:t>US</a:t>
            </a:r>
            <a:r>
              <a:rPr lang="en-US" dirty="0">
                <a:solidFill>
                  <a:prstClr val="black"/>
                </a:solidFill>
                <a:latin typeface="Century Gothic" pitchFamily="34" charset="0"/>
                <a:cs typeface="+mn-cs"/>
              </a:rPr>
              <a:t> was brought up in some responses </a:t>
            </a:r>
          </a:p>
          <a:p>
            <a:pPr marL="801370" lvl="1" indent="-666750" algn="just">
              <a:lnSpc>
                <a:spcPct val="150000"/>
              </a:lnSpc>
              <a:spcBef>
                <a:spcPts val="0"/>
              </a:spcBef>
              <a:buClrTx/>
              <a:buBlip>
                <a:blip r:embed="rId2"/>
              </a:buBlip>
              <a:defRPr/>
            </a:pPr>
            <a:endParaRPr lang="en-US" dirty="0"/>
          </a:p>
        </p:txBody>
      </p:sp>
    </p:spTree>
    <p:extLst>
      <p:ext uri="{BB962C8B-B14F-4D97-AF65-F5344CB8AC3E}">
        <p14:creationId xmlns:p14="http://schemas.microsoft.com/office/powerpoint/2010/main" val="3557206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0FC8B-E4C6-978B-2621-65C586C6EEBC}"/>
              </a:ext>
            </a:extLst>
          </p:cNvPr>
          <p:cNvSpPr>
            <a:spLocks noGrp="1"/>
          </p:cNvSpPr>
          <p:nvPr>
            <p:ph type="title"/>
          </p:nvPr>
        </p:nvSpPr>
        <p:spPr/>
        <p:txBody>
          <a:bodyPr/>
          <a:lstStyle/>
          <a:p>
            <a:r>
              <a:rPr lang="en-US" b="1" dirty="0">
                <a:solidFill>
                  <a:srgbClr val="003399"/>
                </a:solidFill>
                <a:latin typeface="+mj-lt"/>
              </a:rPr>
              <a:t>Summary: </a:t>
            </a:r>
            <a:r>
              <a:rPr lang="en-US" dirty="0">
                <a:solidFill>
                  <a:srgbClr val="003399"/>
                </a:solidFill>
                <a:latin typeface="+mj-lt"/>
              </a:rPr>
              <a:t>Comments from business leaders</a:t>
            </a:r>
            <a:endParaRPr lang="en-US" dirty="0"/>
          </a:p>
        </p:txBody>
      </p:sp>
      <p:sp>
        <p:nvSpPr>
          <p:cNvPr id="4" name="Text Placeholder 3">
            <a:extLst>
              <a:ext uri="{FF2B5EF4-FFF2-40B4-BE49-F238E27FC236}">
                <a16:creationId xmlns:a16="http://schemas.microsoft.com/office/drawing/2014/main" id="{CE5A9E3B-9894-05D3-0D5C-491963DE91D3}"/>
              </a:ext>
            </a:extLst>
          </p:cNvPr>
          <p:cNvSpPr>
            <a:spLocks noGrp="1"/>
          </p:cNvSpPr>
          <p:nvPr>
            <p:ph type="body" sz="quarter" idx="10"/>
          </p:nvPr>
        </p:nvSpPr>
        <p:spPr/>
        <p:txBody>
          <a:bodyPr>
            <a:normAutofit fontScale="92500"/>
          </a:bodyPr>
          <a:lstStyle/>
          <a:p>
            <a:pPr marL="134620" lvl="1" indent="0" algn="just">
              <a:lnSpc>
                <a:spcPct val="150000"/>
              </a:lnSpc>
              <a:spcBef>
                <a:spcPts val="0"/>
              </a:spcBef>
              <a:buClrTx/>
              <a:buNone/>
              <a:defRPr/>
            </a:pPr>
            <a:r>
              <a:rPr lang="en-US" b="1" dirty="0">
                <a:solidFill>
                  <a:srgbClr val="003399"/>
                </a:solidFill>
                <a:latin typeface="Century Gothic"/>
                <a:cs typeface="+mn-cs"/>
              </a:rPr>
              <a:t>Safety:</a:t>
            </a:r>
          </a:p>
          <a:p>
            <a:pPr marL="801370" lvl="1" indent="-666750" algn="just">
              <a:lnSpc>
                <a:spcPct val="150000"/>
              </a:lnSpc>
              <a:spcBef>
                <a:spcPts val="0"/>
              </a:spcBef>
              <a:buClrTx/>
              <a:buBlip>
                <a:blip r:embed="rId2"/>
              </a:buBlip>
              <a:defRPr/>
            </a:pPr>
            <a:r>
              <a:rPr lang="en-US" dirty="0">
                <a:latin typeface="Century Gothic"/>
                <a:cs typeface="+mn-cs"/>
              </a:rPr>
              <a:t>Many respondents </a:t>
            </a:r>
            <a:r>
              <a:rPr lang="en-US" dirty="0">
                <a:latin typeface="Century Gothic"/>
                <a:cs typeface="Arial"/>
              </a:rPr>
              <a:t>genuinely fear for their safety when having to travel</a:t>
            </a:r>
          </a:p>
          <a:p>
            <a:pPr marL="801370" lvl="1" indent="-666750" algn="just">
              <a:lnSpc>
                <a:spcPct val="150000"/>
              </a:lnSpc>
              <a:spcBef>
                <a:spcPts val="0"/>
              </a:spcBef>
              <a:buClrTx/>
              <a:buBlip>
                <a:blip r:embed="rId2"/>
              </a:buBlip>
              <a:defRPr/>
            </a:pPr>
            <a:r>
              <a:rPr kumimoji="0" lang="en-US" sz="1600" b="0" i="0" u="none" strike="noStrike" kern="1200" cap="none" spc="0" normalizeH="0" baseline="0" noProof="0" dirty="0">
                <a:ln>
                  <a:noFill/>
                </a:ln>
                <a:solidFill>
                  <a:prstClr val="black"/>
                </a:solidFill>
                <a:effectLst/>
                <a:uLnTx/>
                <a:uFillTx/>
                <a:latin typeface="Century Gothic" pitchFamily="34" charset="0"/>
                <a:ea typeface="+mn-ea"/>
                <a:cs typeface="+mn-cs"/>
              </a:rPr>
              <a:t>Others </a:t>
            </a:r>
            <a:r>
              <a:rPr lang="en-US" dirty="0">
                <a:solidFill>
                  <a:prstClr val="black"/>
                </a:solidFill>
                <a:latin typeface="Century Gothic" pitchFamily="34" charset="0"/>
                <a:cs typeface="+mn-cs"/>
              </a:rPr>
              <a:t>feel unsafe and are worried about increased crime, calling for more severe police action</a:t>
            </a:r>
          </a:p>
          <a:p>
            <a:pPr marL="801370" lvl="1" indent="-666750" algn="just">
              <a:lnSpc>
                <a:spcPct val="150000"/>
              </a:lnSpc>
              <a:spcBef>
                <a:spcPts val="0"/>
              </a:spcBef>
              <a:buClrTx/>
              <a:buBlip>
                <a:blip r:embed="rId2"/>
              </a:buBlip>
              <a:defRPr/>
            </a:pPr>
            <a:r>
              <a:rPr lang="en-US" dirty="0">
                <a:latin typeface="Century Gothic"/>
                <a:cs typeface="Arial"/>
              </a:rPr>
              <a:t>Respondents from Knysna complained about the absence of police during the strikes</a:t>
            </a:r>
          </a:p>
          <a:p>
            <a:pPr marL="134620" lvl="1" indent="0" algn="just">
              <a:lnSpc>
                <a:spcPct val="150000"/>
              </a:lnSpc>
              <a:spcBef>
                <a:spcPts val="0"/>
              </a:spcBef>
              <a:buClrTx/>
              <a:buNone/>
              <a:defRPr/>
            </a:pPr>
            <a:endParaRPr lang="en-US" dirty="0">
              <a:latin typeface="Century Gothic"/>
              <a:cs typeface="Arial"/>
            </a:endParaRPr>
          </a:p>
          <a:p>
            <a:pPr marL="134620" lvl="1" indent="0" algn="just">
              <a:lnSpc>
                <a:spcPct val="150000"/>
              </a:lnSpc>
              <a:spcBef>
                <a:spcPts val="0"/>
              </a:spcBef>
              <a:buClrTx/>
              <a:buNone/>
              <a:defRPr/>
            </a:pPr>
            <a:r>
              <a:rPr lang="en-US" b="1" dirty="0">
                <a:solidFill>
                  <a:srgbClr val="003399"/>
                </a:solidFill>
                <a:latin typeface="Century Gothic"/>
                <a:cs typeface="Segoe UI"/>
              </a:rPr>
              <a:t>Wages:</a:t>
            </a:r>
            <a:endParaRPr lang="en-US" b="1" dirty="0">
              <a:solidFill>
                <a:srgbClr val="003399"/>
              </a:solidFill>
              <a:latin typeface="Century Gothic" pitchFamily="34" charset="0"/>
              <a:cs typeface="+mn-cs"/>
            </a:endParaRPr>
          </a:p>
          <a:p>
            <a:pPr marL="801370" lvl="1" indent="-666750" algn="just">
              <a:lnSpc>
                <a:spcPct val="150000"/>
              </a:lnSpc>
              <a:spcBef>
                <a:spcPts val="0"/>
              </a:spcBef>
              <a:buClrTx/>
              <a:buBlip>
                <a:blip r:embed="rId2"/>
              </a:buBlip>
              <a:defRPr/>
            </a:pPr>
            <a:r>
              <a:rPr lang="en-US" dirty="0">
                <a:solidFill>
                  <a:prstClr val="black"/>
                </a:solidFill>
                <a:latin typeface="Century Gothic" pitchFamily="34" charset="0"/>
                <a:cs typeface="+mn-cs"/>
              </a:rPr>
              <a:t>As business owners lose out on profits, less is available for their employees’ salaries</a:t>
            </a:r>
          </a:p>
          <a:p>
            <a:pPr marL="801370" lvl="1" indent="-666750" algn="just">
              <a:lnSpc>
                <a:spcPct val="150000"/>
              </a:lnSpc>
              <a:spcBef>
                <a:spcPts val="0"/>
              </a:spcBef>
              <a:buClrTx/>
              <a:buBlip>
                <a:blip r:embed="rId2"/>
              </a:buBlip>
              <a:defRPr/>
            </a:pPr>
            <a:r>
              <a:rPr lang="en-US" dirty="0">
                <a:solidFill>
                  <a:prstClr val="black"/>
                </a:solidFill>
                <a:latin typeface="Century Gothic" pitchFamily="34" charset="0"/>
                <a:cs typeface="+mn-cs"/>
              </a:rPr>
              <a:t>A few businesses indicated their intention to implement a “no work-no pay” system in case the strikes continued</a:t>
            </a:r>
          </a:p>
          <a:p>
            <a:pPr marL="134620" lvl="1" indent="0" algn="just">
              <a:lnSpc>
                <a:spcPct val="150000"/>
              </a:lnSpc>
              <a:spcBef>
                <a:spcPts val="0"/>
              </a:spcBef>
              <a:buClrTx/>
              <a:buNone/>
              <a:defRPr/>
            </a:pPr>
            <a:endParaRPr lang="en-US" dirty="0">
              <a:solidFill>
                <a:prstClr val="black"/>
              </a:solidFill>
              <a:latin typeface="Century Gothic" pitchFamily="34" charset="0"/>
              <a:cs typeface="+mn-cs"/>
            </a:endParaRPr>
          </a:p>
          <a:p>
            <a:pPr marL="134620" lvl="1" indent="0" algn="just">
              <a:lnSpc>
                <a:spcPct val="150000"/>
              </a:lnSpc>
              <a:spcBef>
                <a:spcPts val="0"/>
              </a:spcBef>
              <a:buClrTx/>
              <a:buNone/>
              <a:defRPr/>
            </a:pPr>
            <a:r>
              <a:rPr lang="en-US" b="1" dirty="0">
                <a:solidFill>
                  <a:srgbClr val="003399"/>
                </a:solidFill>
                <a:latin typeface="Century Gothic" pitchFamily="34" charset="0"/>
                <a:cs typeface="+mn-cs"/>
              </a:rPr>
              <a:t>Education</a:t>
            </a:r>
          </a:p>
          <a:p>
            <a:pPr marL="801370" lvl="1" indent="-666750" algn="just">
              <a:lnSpc>
                <a:spcPct val="150000"/>
              </a:lnSpc>
              <a:spcBef>
                <a:spcPts val="0"/>
              </a:spcBef>
              <a:buClrTx/>
              <a:buBlip>
                <a:blip r:embed="rId2"/>
              </a:buBlip>
              <a:defRPr/>
            </a:pPr>
            <a:r>
              <a:rPr lang="en-US" dirty="0">
                <a:solidFill>
                  <a:prstClr val="black"/>
                </a:solidFill>
                <a:latin typeface="Century Gothic" pitchFamily="34" charset="0"/>
                <a:cs typeface="+mn-cs"/>
              </a:rPr>
              <a:t>The education sector had many concerns, most of which pertains to the curriculum falling behind</a:t>
            </a:r>
          </a:p>
          <a:p>
            <a:pPr marL="801370" lvl="1" indent="-666750" algn="just">
              <a:lnSpc>
                <a:spcPct val="150000"/>
              </a:lnSpc>
              <a:spcBef>
                <a:spcPts val="0"/>
              </a:spcBef>
              <a:buClrTx/>
              <a:buBlip>
                <a:blip r:embed="rId2"/>
              </a:buBlip>
              <a:defRPr/>
            </a:pPr>
            <a:r>
              <a:rPr lang="en-US" dirty="0">
                <a:latin typeface="+mn-lt"/>
              </a:rPr>
              <a:t>Younger kids who are unable to go to school require their parents to stay at home too</a:t>
            </a:r>
            <a:r>
              <a:rPr lang="en-US">
                <a:latin typeface="+mn-lt"/>
              </a:rPr>
              <a:t> (increasing staff absenteeism)</a:t>
            </a:r>
            <a:endParaRPr lang="en-US" dirty="0">
              <a:latin typeface="+mn-lt"/>
            </a:endParaRPr>
          </a:p>
          <a:p>
            <a:pPr marL="801370" lvl="1" indent="-666750" algn="just">
              <a:lnSpc>
                <a:spcPct val="150000"/>
              </a:lnSpc>
              <a:spcBef>
                <a:spcPts val="0"/>
              </a:spcBef>
              <a:buClrTx/>
              <a:buBlip>
                <a:blip r:embed="rId2"/>
              </a:buBlip>
              <a:defRPr/>
            </a:pPr>
            <a:endParaRPr lang="en-US" dirty="0">
              <a:latin typeface="+mn-lt"/>
            </a:endParaRPr>
          </a:p>
          <a:p>
            <a:pPr marL="801370" lvl="1" indent="-666750" algn="just">
              <a:lnSpc>
                <a:spcPct val="150000"/>
              </a:lnSpc>
              <a:spcBef>
                <a:spcPts val="0"/>
              </a:spcBef>
              <a:buClrTx/>
              <a:buBlip>
                <a:blip r:embed="rId2"/>
              </a:buBlip>
              <a:defRPr/>
            </a:pPr>
            <a:endParaRPr lang="en-US" dirty="0">
              <a:latin typeface="+mn-lt"/>
            </a:endParaRPr>
          </a:p>
        </p:txBody>
      </p:sp>
    </p:spTree>
    <p:extLst>
      <p:ext uri="{BB962C8B-B14F-4D97-AF65-F5344CB8AC3E}">
        <p14:creationId xmlns:p14="http://schemas.microsoft.com/office/powerpoint/2010/main" val="512491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539E3-48A0-6467-662D-302C38656249}"/>
              </a:ext>
            </a:extLst>
          </p:cNvPr>
          <p:cNvSpPr>
            <a:spLocks noGrp="1"/>
          </p:cNvSpPr>
          <p:nvPr>
            <p:ph type="title"/>
          </p:nvPr>
        </p:nvSpPr>
        <p:spPr/>
        <p:txBody>
          <a:bodyPr/>
          <a:lstStyle/>
          <a:p>
            <a:r>
              <a:rPr lang="en-US" b="1" dirty="0">
                <a:solidFill>
                  <a:srgbClr val="003399"/>
                </a:solidFill>
                <a:latin typeface="+mj-lt"/>
              </a:rPr>
              <a:t>Summary: </a:t>
            </a:r>
            <a:r>
              <a:rPr lang="en-US" dirty="0">
                <a:solidFill>
                  <a:srgbClr val="003399"/>
                </a:solidFill>
                <a:latin typeface="+mj-lt"/>
              </a:rPr>
              <a:t>Comments from business leaders</a:t>
            </a:r>
            <a:endParaRPr lang="en-US" dirty="0"/>
          </a:p>
        </p:txBody>
      </p:sp>
      <p:sp>
        <p:nvSpPr>
          <p:cNvPr id="4" name="Text Placeholder 3">
            <a:extLst>
              <a:ext uri="{FF2B5EF4-FFF2-40B4-BE49-F238E27FC236}">
                <a16:creationId xmlns:a16="http://schemas.microsoft.com/office/drawing/2014/main" id="{1429C2E0-FB78-3DEC-4816-8F1DB2D04880}"/>
              </a:ext>
            </a:extLst>
          </p:cNvPr>
          <p:cNvSpPr>
            <a:spLocks noGrp="1"/>
          </p:cNvSpPr>
          <p:nvPr>
            <p:ph type="body" sz="quarter" idx="10"/>
          </p:nvPr>
        </p:nvSpPr>
        <p:spPr/>
        <p:txBody>
          <a:bodyPr>
            <a:normAutofit fontScale="92500" lnSpcReduction="10000"/>
          </a:bodyPr>
          <a:lstStyle/>
          <a:p>
            <a:pPr marL="134620" lvl="1" indent="0" algn="just">
              <a:lnSpc>
                <a:spcPct val="150000"/>
              </a:lnSpc>
              <a:spcBef>
                <a:spcPts val="0"/>
              </a:spcBef>
              <a:buClrTx/>
              <a:buNone/>
              <a:defRPr/>
            </a:pPr>
            <a:r>
              <a:rPr lang="en-US" b="1" dirty="0">
                <a:solidFill>
                  <a:srgbClr val="003399"/>
                </a:solidFill>
                <a:latin typeface="Century Gothic" pitchFamily="34" charset="0"/>
                <a:cs typeface="+mn-cs"/>
              </a:rPr>
              <a:t>Transport</a:t>
            </a:r>
            <a:endParaRPr lang="en-US" dirty="0">
              <a:latin typeface="+mn-lt"/>
            </a:endParaRPr>
          </a:p>
          <a:p>
            <a:pPr marL="801370" lvl="1" indent="-666750" algn="just">
              <a:lnSpc>
                <a:spcPct val="150000"/>
              </a:lnSpc>
              <a:spcBef>
                <a:spcPts val="0"/>
              </a:spcBef>
              <a:buClrTx/>
              <a:buBlip>
                <a:blip r:embed="rId2"/>
              </a:buBlip>
              <a:defRPr/>
            </a:pPr>
            <a:r>
              <a:rPr lang="en-US" dirty="0">
                <a:solidFill>
                  <a:prstClr val="black"/>
                </a:solidFill>
                <a:latin typeface="Century Gothic" pitchFamily="34" charset="0"/>
                <a:cs typeface="+mn-cs"/>
              </a:rPr>
              <a:t>Some are expressing interest in alternative transport mediums, i.e., trains, trams, and more bus routes</a:t>
            </a:r>
          </a:p>
          <a:p>
            <a:pPr marL="801370" lvl="1" indent="-666750" algn="just">
              <a:lnSpc>
                <a:spcPct val="150000"/>
              </a:lnSpc>
              <a:spcBef>
                <a:spcPts val="0"/>
              </a:spcBef>
              <a:buClrTx/>
              <a:buBlip>
                <a:blip r:embed="rId2"/>
              </a:buBlip>
              <a:defRPr/>
            </a:pPr>
            <a:r>
              <a:rPr lang="en-US" dirty="0">
                <a:solidFill>
                  <a:prstClr val="black"/>
                </a:solidFill>
                <a:latin typeface="Century Gothic" pitchFamily="34" charset="0"/>
                <a:cs typeface="+mn-cs"/>
              </a:rPr>
              <a:t>Interest is not only due to strikes, but stems from a general worry about the safety of passengers</a:t>
            </a:r>
          </a:p>
          <a:p>
            <a:pPr marL="801370" lvl="1" indent="-666750" algn="just">
              <a:lnSpc>
                <a:spcPct val="150000"/>
              </a:lnSpc>
              <a:spcBef>
                <a:spcPts val="0"/>
              </a:spcBef>
              <a:buClrTx/>
              <a:buBlip>
                <a:blip r:embed="rId2"/>
              </a:buBlip>
              <a:defRPr/>
            </a:pPr>
            <a:r>
              <a:rPr lang="en-US" dirty="0">
                <a:solidFill>
                  <a:prstClr val="black"/>
                </a:solidFill>
                <a:latin typeface="Century Gothic" pitchFamily="34" charset="0"/>
                <a:cs typeface="+mn-cs"/>
              </a:rPr>
              <a:t>Additionally, some businesses who have their own transport providers were threatened by strikers</a:t>
            </a:r>
          </a:p>
          <a:p>
            <a:pPr marL="134620" lvl="1" indent="0" algn="just">
              <a:lnSpc>
                <a:spcPct val="150000"/>
              </a:lnSpc>
              <a:spcBef>
                <a:spcPts val="0"/>
              </a:spcBef>
              <a:buClrTx/>
              <a:buNone/>
              <a:defRPr/>
            </a:pPr>
            <a:endParaRPr lang="en-US" dirty="0">
              <a:solidFill>
                <a:prstClr val="black"/>
              </a:solidFill>
              <a:latin typeface="Century Gothic" pitchFamily="34" charset="0"/>
              <a:cs typeface="+mn-cs"/>
            </a:endParaRPr>
          </a:p>
          <a:p>
            <a:pPr marL="134620" lvl="1" indent="0" algn="just">
              <a:lnSpc>
                <a:spcPct val="150000"/>
              </a:lnSpc>
              <a:spcBef>
                <a:spcPts val="0"/>
              </a:spcBef>
              <a:buClrTx/>
              <a:buNone/>
              <a:defRPr/>
            </a:pPr>
            <a:r>
              <a:rPr lang="en-US" b="1" dirty="0">
                <a:solidFill>
                  <a:srgbClr val="003399"/>
                </a:solidFill>
                <a:latin typeface="Century Gothic" pitchFamily="34" charset="0"/>
                <a:cs typeface="+mn-cs"/>
              </a:rPr>
              <a:t>Cargo/freight/value chains</a:t>
            </a:r>
            <a:endParaRPr lang="en-US" dirty="0">
              <a:latin typeface="+mn-lt"/>
            </a:endParaRPr>
          </a:p>
          <a:p>
            <a:pPr marL="801370" lvl="1" indent="-666750" algn="just">
              <a:lnSpc>
                <a:spcPct val="150000"/>
              </a:lnSpc>
              <a:spcBef>
                <a:spcPts val="0"/>
              </a:spcBef>
              <a:buClrTx/>
              <a:buBlip>
                <a:blip r:embed="rId2"/>
              </a:buBlip>
              <a:defRPr/>
            </a:pPr>
            <a:r>
              <a:rPr lang="en-US" dirty="0">
                <a:solidFill>
                  <a:prstClr val="black"/>
                </a:solidFill>
                <a:latin typeface="Century Gothic" pitchFamily="34" charset="0"/>
                <a:cs typeface="+mn-cs"/>
              </a:rPr>
              <a:t>Businesses were unable to get their relevant supplies or stock, e.g., bread, delivered</a:t>
            </a:r>
          </a:p>
          <a:p>
            <a:pPr marL="801370" lvl="1" indent="-666750" algn="just">
              <a:lnSpc>
                <a:spcPct val="150000"/>
              </a:lnSpc>
              <a:spcBef>
                <a:spcPts val="0"/>
              </a:spcBef>
              <a:buClrTx/>
              <a:buBlip>
                <a:blip r:embed="rId2"/>
              </a:buBlip>
              <a:defRPr/>
            </a:pPr>
            <a:r>
              <a:rPr lang="en-US" dirty="0">
                <a:solidFill>
                  <a:prstClr val="black"/>
                </a:solidFill>
                <a:latin typeface="Century Gothic" pitchFamily="34" charset="0"/>
                <a:cs typeface="+mn-cs"/>
              </a:rPr>
              <a:t>This is especially concerning when hospitals/clinics comment that they are unable to get essential equipment and pharmaceuticals</a:t>
            </a:r>
          </a:p>
          <a:p>
            <a:pPr marL="134620" lvl="1" indent="0" algn="just">
              <a:lnSpc>
                <a:spcPct val="150000"/>
              </a:lnSpc>
              <a:spcBef>
                <a:spcPts val="0"/>
              </a:spcBef>
              <a:buClrTx/>
              <a:buNone/>
              <a:defRPr/>
            </a:pPr>
            <a:endParaRPr lang="en-US" dirty="0">
              <a:solidFill>
                <a:prstClr val="black"/>
              </a:solidFill>
              <a:latin typeface="Century Gothic" pitchFamily="34" charset="0"/>
              <a:cs typeface="+mn-cs"/>
            </a:endParaRPr>
          </a:p>
          <a:p>
            <a:pPr marL="134620" lvl="1" indent="0" algn="just">
              <a:lnSpc>
                <a:spcPct val="150000"/>
              </a:lnSpc>
              <a:spcBef>
                <a:spcPts val="0"/>
              </a:spcBef>
              <a:buClrTx/>
              <a:buNone/>
              <a:defRPr/>
            </a:pPr>
            <a:r>
              <a:rPr lang="en-US" b="1" dirty="0">
                <a:solidFill>
                  <a:srgbClr val="003399"/>
                </a:solidFill>
                <a:latin typeface="Century Gothic" pitchFamily="34" charset="0"/>
                <a:cs typeface="+mn-cs"/>
              </a:rPr>
              <a:t>Additional comments</a:t>
            </a:r>
            <a:endParaRPr lang="en-US" dirty="0">
              <a:solidFill>
                <a:prstClr val="black"/>
              </a:solidFill>
              <a:latin typeface="Century Gothic" pitchFamily="34" charset="0"/>
              <a:cs typeface="+mn-cs"/>
            </a:endParaRPr>
          </a:p>
          <a:p>
            <a:pPr marL="801370" lvl="1" indent="-666750" algn="just">
              <a:lnSpc>
                <a:spcPct val="150000"/>
              </a:lnSpc>
              <a:spcBef>
                <a:spcPts val="0"/>
              </a:spcBef>
              <a:buClrTx/>
              <a:buBlip>
                <a:blip r:embed="rId2"/>
              </a:buBlip>
              <a:defRPr/>
            </a:pPr>
            <a:r>
              <a:rPr lang="en-US" dirty="0">
                <a:solidFill>
                  <a:prstClr val="black"/>
                </a:solidFill>
                <a:latin typeface="Century Gothic" pitchFamily="34" charset="0"/>
                <a:cs typeface="+mn-cs"/>
              </a:rPr>
              <a:t>People are calling for contingency plans in the case of future taxi-related (or other) strikes</a:t>
            </a:r>
          </a:p>
          <a:p>
            <a:pPr marL="801370" lvl="1" indent="-666750" algn="just">
              <a:lnSpc>
                <a:spcPct val="150000"/>
              </a:lnSpc>
              <a:spcBef>
                <a:spcPts val="0"/>
              </a:spcBef>
              <a:buClrTx/>
              <a:buBlip>
                <a:blip r:embed="rId2"/>
              </a:buBlip>
              <a:defRPr/>
            </a:pPr>
            <a:r>
              <a:rPr lang="en-US" dirty="0">
                <a:solidFill>
                  <a:prstClr val="black"/>
                </a:solidFill>
                <a:latin typeface="Century Gothic" pitchFamily="34" charset="0"/>
                <a:cs typeface="+mn-cs"/>
              </a:rPr>
              <a:t>Some commented on bad planning to leave the N2, </a:t>
            </a:r>
            <a:r>
              <a:rPr lang="en-US" dirty="0" err="1">
                <a:solidFill>
                  <a:prstClr val="black"/>
                </a:solidFill>
                <a:latin typeface="Century Gothic" pitchFamily="34" charset="0"/>
                <a:cs typeface="+mn-cs"/>
              </a:rPr>
              <a:t>Borcherds</a:t>
            </a:r>
            <a:r>
              <a:rPr lang="en-US" dirty="0">
                <a:solidFill>
                  <a:prstClr val="black"/>
                </a:solidFill>
                <a:latin typeface="Century Gothic" pitchFamily="34" charset="0"/>
                <a:cs typeface="+mn-cs"/>
              </a:rPr>
              <a:t> Quarry, and Airport Approach open, knowing that the taxis would strike there</a:t>
            </a:r>
          </a:p>
          <a:p>
            <a:pPr marL="801370" lvl="1" indent="-666750" algn="just">
              <a:lnSpc>
                <a:spcPct val="150000"/>
              </a:lnSpc>
              <a:spcBef>
                <a:spcPts val="0"/>
              </a:spcBef>
              <a:buClrTx/>
              <a:buBlip>
                <a:blip r:embed="rId2"/>
              </a:buBlip>
              <a:defRPr/>
            </a:pPr>
            <a:endParaRPr lang="en-US" dirty="0"/>
          </a:p>
        </p:txBody>
      </p:sp>
    </p:spTree>
    <p:extLst>
      <p:ext uri="{BB962C8B-B14F-4D97-AF65-F5344CB8AC3E}">
        <p14:creationId xmlns:p14="http://schemas.microsoft.com/office/powerpoint/2010/main" val="1789571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5715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0ECE8-9E8A-5ACF-9C34-BE1E02A8BDEC}"/>
              </a:ext>
            </a:extLst>
          </p:cNvPr>
          <p:cNvSpPr>
            <a:spLocks noGrp="1"/>
          </p:cNvSpPr>
          <p:nvPr>
            <p:ph type="ctrTitle"/>
          </p:nvPr>
        </p:nvSpPr>
        <p:spPr/>
        <p:txBody>
          <a:bodyPr>
            <a:normAutofit/>
          </a:bodyPr>
          <a:lstStyle/>
          <a:p>
            <a:r>
              <a:rPr lang="en-US" sz="2400" b="1">
                <a:latin typeface="+mn-lt"/>
              </a:rPr>
              <a:t>Content</a:t>
            </a:r>
          </a:p>
        </p:txBody>
      </p:sp>
      <p:sp>
        <p:nvSpPr>
          <p:cNvPr id="3" name="Subtitle 2">
            <a:extLst>
              <a:ext uri="{FF2B5EF4-FFF2-40B4-BE49-F238E27FC236}">
                <a16:creationId xmlns:a16="http://schemas.microsoft.com/office/drawing/2014/main" id="{1755F5BD-43FA-848F-2DD4-04344C2C969F}"/>
              </a:ext>
            </a:extLst>
          </p:cNvPr>
          <p:cNvSpPr>
            <a:spLocks noGrp="1"/>
          </p:cNvSpPr>
          <p:nvPr>
            <p:ph type="subTitle" idx="1"/>
          </p:nvPr>
        </p:nvSpPr>
        <p:spPr/>
        <p:txBody>
          <a:bodyPr/>
          <a:lstStyle/>
          <a:p>
            <a:pPr marL="134937" lvl="1" indent="0" algn="just">
              <a:lnSpc>
                <a:spcPct val="150000"/>
              </a:lnSpc>
              <a:spcBef>
                <a:spcPts val="0"/>
              </a:spcBef>
              <a:spcAft>
                <a:spcPts val="1200"/>
              </a:spcAft>
              <a:buClrTx/>
              <a:buNone/>
              <a:defRPr/>
            </a:pPr>
            <a:endParaRPr lang="en-US" sz="1800" dirty="0">
              <a:solidFill>
                <a:prstClr val="black"/>
              </a:solidFill>
              <a:latin typeface="Century Gothic"/>
            </a:endParaRPr>
          </a:p>
          <a:p>
            <a:pPr marL="520700" lvl="1" indent="-385763" algn="just">
              <a:lnSpc>
                <a:spcPct val="150000"/>
              </a:lnSpc>
              <a:spcBef>
                <a:spcPts val="0"/>
              </a:spcBef>
              <a:spcAft>
                <a:spcPts val="1200"/>
              </a:spcAft>
              <a:buClrTx/>
              <a:buBlip>
                <a:blip r:embed="rId2"/>
              </a:buBlip>
              <a:defRPr/>
            </a:pPr>
            <a:r>
              <a:rPr lang="en-US" sz="1800" dirty="0">
                <a:solidFill>
                  <a:prstClr val="black"/>
                </a:solidFill>
                <a:latin typeface="Century Gothic"/>
              </a:rPr>
              <a:t>Introduction</a:t>
            </a:r>
          </a:p>
          <a:p>
            <a:pPr marL="520700" lvl="1" indent="-385763" algn="just">
              <a:lnSpc>
                <a:spcPct val="150000"/>
              </a:lnSpc>
              <a:spcBef>
                <a:spcPts val="0"/>
              </a:spcBef>
              <a:spcAft>
                <a:spcPts val="1200"/>
              </a:spcAft>
              <a:buClrTx/>
              <a:buBlip>
                <a:blip r:embed="rId2"/>
              </a:buBlip>
              <a:defRPr/>
            </a:pPr>
            <a:r>
              <a:rPr lang="en-US" sz="1800" dirty="0">
                <a:solidFill>
                  <a:prstClr val="black"/>
                </a:solidFill>
                <a:latin typeface="Century Gothic"/>
              </a:rPr>
              <a:t>Summary of survey results</a:t>
            </a:r>
          </a:p>
          <a:p>
            <a:pPr marL="520700" lvl="1" indent="-385763" algn="just">
              <a:lnSpc>
                <a:spcPct val="150000"/>
              </a:lnSpc>
              <a:spcBef>
                <a:spcPts val="0"/>
              </a:spcBef>
              <a:spcAft>
                <a:spcPts val="1200"/>
              </a:spcAft>
              <a:buClrTx/>
              <a:buBlip>
                <a:blip r:embed="rId2"/>
              </a:buBlip>
              <a:defRPr/>
            </a:pPr>
            <a:r>
              <a:rPr lang="en-US" sz="1800" dirty="0">
                <a:solidFill>
                  <a:prstClr val="black"/>
                </a:solidFill>
                <a:latin typeface="Century Gothic"/>
              </a:rPr>
              <a:t>Industry overviews</a:t>
            </a:r>
          </a:p>
          <a:p>
            <a:pPr marL="520700" lvl="1" indent="-385763">
              <a:lnSpc>
                <a:spcPct val="150000"/>
              </a:lnSpc>
              <a:spcBef>
                <a:spcPts val="0"/>
              </a:spcBef>
              <a:spcAft>
                <a:spcPts val="1200"/>
              </a:spcAft>
              <a:buClrTx/>
              <a:buBlip>
                <a:blip r:embed="rId2"/>
              </a:buBlip>
              <a:defRPr/>
            </a:pPr>
            <a:r>
              <a:rPr lang="en-US" sz="1800" dirty="0">
                <a:solidFill>
                  <a:prstClr val="black"/>
                </a:solidFill>
                <a:latin typeface="Century Gothic"/>
              </a:rPr>
              <a:t>Selected comments</a:t>
            </a:r>
          </a:p>
        </p:txBody>
      </p:sp>
      <p:pic>
        <p:nvPicPr>
          <p:cNvPr id="4" name="Picture 3" descr="A burnt bus on the road&#10;&#10;Description automatically generated">
            <a:extLst>
              <a:ext uri="{FF2B5EF4-FFF2-40B4-BE49-F238E27FC236}">
                <a16:creationId xmlns:a16="http://schemas.microsoft.com/office/drawing/2014/main" id="{281C2063-B074-01A9-9270-B49BB321A8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3755" y="1417004"/>
            <a:ext cx="4167300" cy="3370702"/>
          </a:xfrm>
          <a:prstGeom prst="rect">
            <a:avLst/>
          </a:prstGeom>
        </p:spPr>
      </p:pic>
      <p:sp>
        <p:nvSpPr>
          <p:cNvPr id="5" name="TextBox 4">
            <a:extLst>
              <a:ext uri="{FF2B5EF4-FFF2-40B4-BE49-F238E27FC236}">
                <a16:creationId xmlns:a16="http://schemas.microsoft.com/office/drawing/2014/main" id="{A50E0BCA-82BD-2430-F042-0F86B5FCAFE4}"/>
              </a:ext>
            </a:extLst>
          </p:cNvPr>
          <p:cNvSpPr txBox="1"/>
          <p:nvPr/>
        </p:nvSpPr>
        <p:spPr>
          <a:xfrm>
            <a:off x="8491855" y="4787706"/>
            <a:ext cx="2489200" cy="304800"/>
          </a:xfrm>
          <a:prstGeom prst="rect">
            <a:avLst/>
          </a:prstGeom>
          <a:noFill/>
        </p:spPr>
        <p:txBody>
          <a:bodyPr wrap="square" rtlCol="0">
            <a:spAutoFit/>
          </a:bodyPr>
          <a:lstStyle/>
          <a:p>
            <a:pPr algn="r"/>
            <a:r>
              <a:rPr lang="en-US" sz="1400" dirty="0">
                <a:cs typeface="Arial" panose="020B0604020202020204" pitchFamily="34" charset="0"/>
              </a:rPr>
              <a:t>Source: News 24</a:t>
            </a:r>
          </a:p>
        </p:txBody>
      </p:sp>
    </p:spTree>
    <p:extLst>
      <p:ext uri="{BB962C8B-B14F-4D97-AF65-F5344CB8AC3E}">
        <p14:creationId xmlns:p14="http://schemas.microsoft.com/office/powerpoint/2010/main" val="3423501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60E84-ABA1-3D7E-3677-3AA66454ACDF}"/>
              </a:ext>
            </a:extLst>
          </p:cNvPr>
          <p:cNvSpPr>
            <a:spLocks noGrp="1"/>
          </p:cNvSpPr>
          <p:nvPr>
            <p:ph type="ctrTitle"/>
          </p:nvPr>
        </p:nvSpPr>
        <p:spPr/>
        <p:txBody>
          <a:bodyPr/>
          <a:lstStyle/>
          <a:p>
            <a:r>
              <a:rPr lang="en-US" b="1">
                <a:latin typeface="+mn-lt"/>
              </a:rPr>
              <a:t>Introduction</a:t>
            </a:r>
          </a:p>
        </p:txBody>
      </p:sp>
      <p:sp>
        <p:nvSpPr>
          <p:cNvPr id="3" name="Subtitle 2">
            <a:extLst>
              <a:ext uri="{FF2B5EF4-FFF2-40B4-BE49-F238E27FC236}">
                <a16:creationId xmlns:a16="http://schemas.microsoft.com/office/drawing/2014/main" id="{DB5D0E15-E39F-C368-C967-383DDA8AA55B}"/>
              </a:ext>
            </a:extLst>
          </p:cNvPr>
          <p:cNvSpPr>
            <a:spLocks noGrp="1"/>
          </p:cNvSpPr>
          <p:nvPr>
            <p:ph type="subTitle" idx="1"/>
          </p:nvPr>
        </p:nvSpPr>
        <p:spPr>
          <a:xfrm>
            <a:off x="393701" y="1166812"/>
            <a:ext cx="4953037" cy="4524375"/>
          </a:xfrm>
        </p:spPr>
        <p:txBody>
          <a:bodyPr vert="horz" lIns="72000" tIns="72000" rIns="72000" bIns="72000" rtlCol="0" anchor="t">
            <a:normAutofit/>
          </a:bodyPr>
          <a:lstStyle/>
          <a:p>
            <a:pPr marL="135255" lvl="1" indent="0" algn="just">
              <a:lnSpc>
                <a:spcPct val="150000"/>
              </a:lnSpc>
              <a:spcBef>
                <a:spcPts val="0"/>
              </a:spcBef>
              <a:spcAft>
                <a:spcPts val="1200"/>
              </a:spcAft>
              <a:buClrTx/>
              <a:buNone/>
              <a:defRPr/>
            </a:pPr>
            <a:endParaRPr lang="en-US" sz="1800" dirty="0">
              <a:latin typeface="Century Gothic"/>
              <a:cs typeface="Arial"/>
            </a:endParaRPr>
          </a:p>
          <a:p>
            <a:pPr marL="520700" lvl="1" indent="-385445" algn="just">
              <a:lnSpc>
                <a:spcPct val="150000"/>
              </a:lnSpc>
              <a:spcBef>
                <a:spcPts val="0"/>
              </a:spcBef>
              <a:spcAft>
                <a:spcPts val="1200"/>
              </a:spcAft>
              <a:buClrTx/>
              <a:buBlip>
                <a:blip r:embed="rId2"/>
              </a:buBlip>
              <a:defRPr/>
            </a:pPr>
            <a:r>
              <a:rPr lang="en-US" dirty="0">
                <a:latin typeface="Century Gothic"/>
                <a:cs typeface="Arial"/>
              </a:rPr>
              <a:t>A DEDAT Snap Survey was conducted to gauge the level of disruption to Western Cape businesses caused by the recent spate of taxi violence </a:t>
            </a:r>
            <a:endParaRPr lang="en-US" dirty="0"/>
          </a:p>
          <a:p>
            <a:pPr marL="520700" lvl="1" indent="-385445" algn="just">
              <a:lnSpc>
                <a:spcPct val="150000"/>
              </a:lnSpc>
              <a:spcBef>
                <a:spcPts val="0"/>
              </a:spcBef>
              <a:spcAft>
                <a:spcPts val="1200"/>
              </a:spcAft>
              <a:buClrTx/>
              <a:buBlip>
                <a:blip r:embed="rId2"/>
              </a:buBlip>
              <a:defRPr/>
            </a:pPr>
            <a:r>
              <a:rPr lang="en-US" dirty="0">
                <a:latin typeface="Century Gothic"/>
                <a:cs typeface="Arial"/>
              </a:rPr>
              <a:t>This survey report is based on 594 responses received by the 11</a:t>
            </a:r>
            <a:r>
              <a:rPr lang="en-US" baseline="30000" dirty="0">
                <a:latin typeface="Century Gothic"/>
                <a:cs typeface="Arial"/>
              </a:rPr>
              <a:t>th</a:t>
            </a:r>
            <a:r>
              <a:rPr lang="en-US" dirty="0">
                <a:latin typeface="Century Gothic"/>
                <a:cs typeface="Arial"/>
              </a:rPr>
              <a:t> of August 2023</a:t>
            </a:r>
          </a:p>
          <a:p>
            <a:pPr marL="520700" lvl="2" indent="-385445" algn="just">
              <a:lnSpc>
                <a:spcPct val="150000"/>
              </a:lnSpc>
              <a:spcBef>
                <a:spcPts val="0"/>
              </a:spcBef>
              <a:spcAft>
                <a:spcPts val="1200"/>
              </a:spcAft>
              <a:buClrTx/>
              <a:buBlip>
                <a:blip r:embed="rId2"/>
              </a:buBlip>
              <a:defRPr/>
            </a:pPr>
            <a:r>
              <a:rPr lang="en-US" sz="1400" dirty="0">
                <a:solidFill>
                  <a:schemeClr val="tx1"/>
                </a:solidFill>
                <a:latin typeface="Century Gothic"/>
                <a:cs typeface="Arial"/>
              </a:rPr>
              <a:t>400,000 employees are represented by the respondents, including 64 industry bodies</a:t>
            </a:r>
            <a:endParaRPr lang="en-ZA" sz="1400" dirty="0">
              <a:solidFill>
                <a:schemeClr val="tx1"/>
              </a:solidFill>
              <a:latin typeface="Century Gothic"/>
              <a:cs typeface="Arial"/>
            </a:endParaRPr>
          </a:p>
          <a:p>
            <a:pPr marL="134620" lvl="2" algn="just">
              <a:lnSpc>
                <a:spcPct val="150000"/>
              </a:lnSpc>
              <a:spcBef>
                <a:spcPts val="0"/>
              </a:spcBef>
              <a:spcAft>
                <a:spcPts val="1200"/>
              </a:spcAft>
              <a:buClrTx/>
              <a:defRPr/>
            </a:pPr>
            <a:endParaRPr lang="en-ZA" sz="1800" dirty="0">
              <a:solidFill>
                <a:prstClr val="black"/>
              </a:solidFill>
              <a:latin typeface="Century Gothic"/>
            </a:endParaRPr>
          </a:p>
          <a:p>
            <a:endParaRPr lang="en-US" dirty="0"/>
          </a:p>
        </p:txBody>
      </p:sp>
      <p:pic>
        <p:nvPicPr>
          <p:cNvPr id="1026" name="Picture 2" descr="Cape Town taxi strike">
            <a:extLst>
              <a:ext uri="{FF2B5EF4-FFF2-40B4-BE49-F238E27FC236}">
                <a16:creationId xmlns:a16="http://schemas.microsoft.com/office/drawing/2014/main" id="{589566B9-914E-D40F-F15D-06ABC8DAFF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7263" y="1801812"/>
            <a:ext cx="4953036" cy="261969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0AFCC34-8938-59FB-6DE9-DDBFBEA516D2}"/>
              </a:ext>
            </a:extLst>
          </p:cNvPr>
          <p:cNvSpPr txBox="1"/>
          <p:nvPr/>
        </p:nvSpPr>
        <p:spPr>
          <a:xfrm>
            <a:off x="8801099" y="4421504"/>
            <a:ext cx="2489200" cy="304800"/>
          </a:xfrm>
          <a:prstGeom prst="rect">
            <a:avLst/>
          </a:prstGeom>
          <a:noFill/>
        </p:spPr>
        <p:txBody>
          <a:bodyPr wrap="square" rtlCol="0">
            <a:spAutoFit/>
          </a:bodyPr>
          <a:lstStyle/>
          <a:p>
            <a:pPr algn="r"/>
            <a:r>
              <a:rPr lang="en-US" sz="1400" dirty="0">
                <a:cs typeface="Arial" panose="020B0604020202020204" pitchFamily="34" charset="0"/>
              </a:rPr>
              <a:t>Source: Daily Maverick</a:t>
            </a:r>
          </a:p>
        </p:txBody>
      </p:sp>
    </p:spTree>
    <p:extLst>
      <p:ext uri="{BB962C8B-B14F-4D97-AF65-F5344CB8AC3E}">
        <p14:creationId xmlns:p14="http://schemas.microsoft.com/office/powerpoint/2010/main" val="3232082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85CC65-73F9-C609-9914-09A5EB987044}"/>
              </a:ext>
            </a:extLst>
          </p:cNvPr>
          <p:cNvSpPr>
            <a:spLocks noGrp="1"/>
          </p:cNvSpPr>
          <p:nvPr>
            <p:ph type="body" sz="quarter" idx="12"/>
          </p:nvPr>
        </p:nvSpPr>
        <p:spPr/>
        <p:txBody>
          <a:bodyPr/>
          <a:lstStyle/>
          <a:p>
            <a:r>
              <a:rPr lang="en-US" sz="3200" b="1" dirty="0">
                <a:latin typeface="+mj-lt"/>
              </a:rPr>
              <a:t>Results: overall impact</a:t>
            </a:r>
            <a:endParaRPr lang="en-ZA" sz="3200" b="1" dirty="0">
              <a:latin typeface="+mj-lt"/>
            </a:endParaRPr>
          </a:p>
        </p:txBody>
      </p:sp>
    </p:spTree>
    <p:extLst>
      <p:ext uri="{BB962C8B-B14F-4D97-AF65-F5344CB8AC3E}">
        <p14:creationId xmlns:p14="http://schemas.microsoft.com/office/powerpoint/2010/main" val="1372677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19E80-CFC1-F4DB-6543-D82572593822}"/>
              </a:ext>
            </a:extLst>
          </p:cNvPr>
          <p:cNvSpPr>
            <a:spLocks noGrp="1"/>
          </p:cNvSpPr>
          <p:nvPr>
            <p:ph type="title"/>
          </p:nvPr>
        </p:nvSpPr>
        <p:spPr/>
        <p:txBody>
          <a:bodyPr/>
          <a:lstStyle/>
          <a:p>
            <a:r>
              <a:rPr lang="en-US" b="1">
                <a:solidFill>
                  <a:srgbClr val="003399"/>
                </a:solidFill>
                <a:latin typeface="+mn-lt"/>
              </a:rPr>
              <a:t>Summary of overall impact</a:t>
            </a:r>
          </a:p>
        </p:txBody>
      </p:sp>
      <p:graphicFrame>
        <p:nvGraphicFramePr>
          <p:cNvPr id="9" name="Chart 8">
            <a:extLst>
              <a:ext uri="{FF2B5EF4-FFF2-40B4-BE49-F238E27FC236}">
                <a16:creationId xmlns:a16="http://schemas.microsoft.com/office/drawing/2014/main" id="{614A18D3-D6A8-B080-81FA-BF66E0403DC6}"/>
              </a:ext>
            </a:extLst>
          </p:cNvPr>
          <p:cNvGraphicFramePr>
            <a:graphicFrameLocks/>
          </p:cNvGraphicFramePr>
          <p:nvPr>
            <p:extLst>
              <p:ext uri="{D42A27DB-BD31-4B8C-83A1-F6EECF244321}">
                <p14:modId xmlns:p14="http://schemas.microsoft.com/office/powerpoint/2010/main" val="262250305"/>
              </p:ext>
            </p:extLst>
          </p:nvPr>
        </p:nvGraphicFramePr>
        <p:xfrm>
          <a:off x="393700" y="1171254"/>
          <a:ext cx="7219451" cy="5140646"/>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 Placeholder 12">
            <a:extLst>
              <a:ext uri="{FF2B5EF4-FFF2-40B4-BE49-F238E27FC236}">
                <a16:creationId xmlns:a16="http://schemas.microsoft.com/office/drawing/2014/main" id="{9E1548DC-53C2-C911-26E8-1AB6B1E9EC96}"/>
              </a:ext>
            </a:extLst>
          </p:cNvPr>
          <p:cNvSpPr>
            <a:spLocks noGrp="1"/>
          </p:cNvSpPr>
          <p:nvPr>
            <p:ph type="body" sz="quarter" idx="10"/>
          </p:nvPr>
        </p:nvSpPr>
        <p:spPr>
          <a:xfrm>
            <a:off x="7777537" y="2742861"/>
            <a:ext cx="4079104" cy="1767493"/>
          </a:xfrm>
        </p:spPr>
        <p:txBody>
          <a:bodyPr>
            <a:normAutofit/>
          </a:bodyPr>
          <a:lstStyle/>
          <a:p>
            <a:pPr marL="621688" indent="-666750" algn="just">
              <a:lnSpc>
                <a:spcPct val="150000"/>
              </a:lnSpc>
              <a:spcBef>
                <a:spcPts val="0"/>
              </a:spcBef>
              <a:buBlip>
                <a:blip r:embed="rId3"/>
              </a:buBlip>
              <a:defRPr/>
            </a:pPr>
            <a:r>
              <a:rPr lang="en-US" b="0">
                <a:solidFill>
                  <a:prstClr val="black"/>
                </a:solidFill>
                <a:latin typeface="Century Gothic" pitchFamily="34" charset="0"/>
                <a:cs typeface="+mn-cs"/>
              </a:rPr>
              <a:t>75% of respondents state that more than 50% of their workers were impacted by the ongoing taxi strike</a:t>
            </a:r>
          </a:p>
          <a:p>
            <a:pPr marL="621688" indent="-666750" algn="just">
              <a:lnSpc>
                <a:spcPct val="150000"/>
              </a:lnSpc>
              <a:spcBef>
                <a:spcPts val="0"/>
              </a:spcBef>
              <a:buBlip>
                <a:blip r:embed="rId3"/>
              </a:buBlip>
              <a:defRPr/>
            </a:pPr>
            <a:endParaRPr lang="en-US" b="0">
              <a:solidFill>
                <a:prstClr val="black"/>
              </a:solidFill>
              <a:latin typeface="Century Gothic" pitchFamily="34" charset="0"/>
              <a:cs typeface="+mn-cs"/>
            </a:endParaRPr>
          </a:p>
        </p:txBody>
      </p:sp>
    </p:spTree>
    <p:extLst>
      <p:ext uri="{BB962C8B-B14F-4D97-AF65-F5344CB8AC3E}">
        <p14:creationId xmlns:p14="http://schemas.microsoft.com/office/powerpoint/2010/main" val="3009841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DD501-86EE-0692-5635-F50E96C9396F}"/>
              </a:ext>
            </a:extLst>
          </p:cNvPr>
          <p:cNvSpPr>
            <a:spLocks noGrp="1"/>
          </p:cNvSpPr>
          <p:nvPr>
            <p:ph type="title"/>
          </p:nvPr>
        </p:nvSpPr>
        <p:spPr/>
        <p:txBody>
          <a:bodyPr/>
          <a:lstStyle/>
          <a:p>
            <a:r>
              <a:rPr lang="en-US" b="1">
                <a:solidFill>
                  <a:srgbClr val="003399"/>
                </a:solidFill>
                <a:latin typeface="+mn-lt"/>
              </a:rPr>
              <a:t>Summary of overall impact</a:t>
            </a:r>
          </a:p>
        </p:txBody>
      </p:sp>
      <p:graphicFrame>
        <p:nvGraphicFramePr>
          <p:cNvPr id="7" name="Chart 6">
            <a:extLst>
              <a:ext uri="{FF2B5EF4-FFF2-40B4-BE49-F238E27FC236}">
                <a16:creationId xmlns:a16="http://schemas.microsoft.com/office/drawing/2014/main" id="{4E663A82-01CC-704C-6F5F-E34A157470D5}"/>
              </a:ext>
            </a:extLst>
          </p:cNvPr>
          <p:cNvGraphicFramePr>
            <a:graphicFrameLocks/>
          </p:cNvGraphicFramePr>
          <p:nvPr>
            <p:extLst>
              <p:ext uri="{D42A27DB-BD31-4B8C-83A1-F6EECF244321}">
                <p14:modId xmlns:p14="http://schemas.microsoft.com/office/powerpoint/2010/main" val="1506248517"/>
              </p:ext>
            </p:extLst>
          </p:nvPr>
        </p:nvGraphicFramePr>
        <p:xfrm>
          <a:off x="6338656" y="1015365"/>
          <a:ext cx="5699464" cy="431236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12">
            <a:extLst>
              <a:ext uri="{FF2B5EF4-FFF2-40B4-BE49-F238E27FC236}">
                <a16:creationId xmlns:a16="http://schemas.microsoft.com/office/drawing/2014/main" id="{B4708E5F-4D08-75B4-D85D-332F7EDD4CBA}"/>
              </a:ext>
            </a:extLst>
          </p:cNvPr>
          <p:cNvSpPr txBox="1">
            <a:spLocks/>
          </p:cNvSpPr>
          <p:nvPr/>
        </p:nvSpPr>
        <p:spPr>
          <a:xfrm>
            <a:off x="393701" y="5329187"/>
            <a:ext cx="4804044" cy="1372276"/>
          </a:xfrm>
          <a:prstGeom prst="rect">
            <a:avLst/>
          </a:prstGeom>
        </p:spPr>
        <p:txBody>
          <a:bodyPr vert="horz" lIns="72000" tIns="72000" rIns="72000" bIns="72000" rtlCol="0">
            <a:normAutofit/>
          </a:bodyPr>
          <a:lstStyle>
            <a:lvl1pPr marL="0" indent="0" algn="l" defTabSz="914400" rtl="0" eaLnBrk="1" latinLnBrk="0" hangingPunct="1">
              <a:spcBef>
                <a:spcPts val="300"/>
              </a:spcBef>
              <a:buFont typeface="Arial" pitchFamily="34" charset="0"/>
              <a:buNone/>
              <a:defRPr sz="1600" b="1" kern="1200">
                <a:solidFill>
                  <a:schemeClr val="tx1"/>
                </a:solidFill>
                <a:latin typeface="Arial" panose="020B0604020202020204" pitchFamily="34" charset="0"/>
                <a:ea typeface="+mn-ea"/>
                <a:cs typeface="Arial" panose="020B0604020202020204" pitchFamily="34" charset="0"/>
              </a:defRPr>
            </a:lvl1pPr>
            <a:lvl2pPr marL="180000" indent="-180000" algn="l" defTabSz="914400" rtl="0" eaLnBrk="1" latinLnBrk="0" hangingPunct="1">
              <a:spcBef>
                <a:spcPts val="300"/>
              </a:spcBef>
              <a:buClr>
                <a:srgbClr val="002060"/>
              </a:buClr>
              <a:buFontTx/>
              <a:buBlip>
                <a:blip r:embed="rId3"/>
              </a:buBlip>
              <a:defRPr sz="1600" kern="1200">
                <a:solidFill>
                  <a:schemeClr val="tx1"/>
                </a:solidFill>
                <a:latin typeface="Arial" panose="020B0604020202020204" pitchFamily="34" charset="0"/>
                <a:ea typeface="+mn-ea"/>
                <a:cs typeface="Arial" panose="020B0604020202020204" pitchFamily="34" charset="0"/>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Arial" panose="020B0604020202020204" pitchFamily="34" charset="0"/>
                <a:ea typeface="+mn-ea"/>
                <a:cs typeface="Arial" panose="020B0604020202020204" pitchFamily="34" charset="0"/>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800000" indent="-1800000" algn="l" defTabSz="914400" rtl="0" eaLnBrk="1" latinLnBrk="0" hangingPunct="1">
              <a:spcBef>
                <a:spcPts val="300"/>
              </a:spcBef>
              <a:buFont typeface="Arial" pitchFamily="34" charset="0"/>
              <a:buNone/>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21688" indent="-666750" algn="just">
              <a:lnSpc>
                <a:spcPct val="150000"/>
              </a:lnSpc>
              <a:spcBef>
                <a:spcPts val="0"/>
              </a:spcBef>
              <a:buFont typeface="Arial" pitchFamily="34" charset="0"/>
              <a:buBlip>
                <a:blip r:embed="rId4"/>
              </a:buBlip>
              <a:defRPr/>
            </a:pPr>
            <a:r>
              <a:rPr lang="en-US" b="0">
                <a:solidFill>
                  <a:prstClr val="black"/>
                </a:solidFill>
                <a:latin typeface="Century Gothic" pitchFamily="34" charset="0"/>
                <a:cs typeface="+mn-cs"/>
              </a:rPr>
              <a:t>69% of respondents lost out on income as a result of the transport disruptions </a:t>
            </a:r>
          </a:p>
          <a:p>
            <a:pPr marL="621688" indent="-666750" algn="just">
              <a:lnSpc>
                <a:spcPct val="150000"/>
              </a:lnSpc>
              <a:spcBef>
                <a:spcPts val="0"/>
              </a:spcBef>
              <a:buFont typeface="Arial" pitchFamily="34" charset="0"/>
              <a:buBlip>
                <a:blip r:embed="rId4"/>
              </a:buBlip>
              <a:defRPr/>
            </a:pPr>
            <a:endParaRPr lang="en-US" b="0">
              <a:solidFill>
                <a:prstClr val="black"/>
              </a:solidFill>
              <a:latin typeface="Century Gothic" pitchFamily="34" charset="0"/>
              <a:cs typeface="+mn-cs"/>
            </a:endParaRPr>
          </a:p>
        </p:txBody>
      </p:sp>
      <p:sp>
        <p:nvSpPr>
          <p:cNvPr id="8" name="Text Placeholder 12">
            <a:extLst>
              <a:ext uri="{FF2B5EF4-FFF2-40B4-BE49-F238E27FC236}">
                <a16:creationId xmlns:a16="http://schemas.microsoft.com/office/drawing/2014/main" id="{78F46307-8BF7-1A3D-95EC-83D066EC2995}"/>
              </a:ext>
            </a:extLst>
          </p:cNvPr>
          <p:cNvSpPr txBox="1">
            <a:spLocks/>
          </p:cNvSpPr>
          <p:nvPr/>
        </p:nvSpPr>
        <p:spPr>
          <a:xfrm>
            <a:off x="6672066" y="5454054"/>
            <a:ext cx="4804044" cy="1372276"/>
          </a:xfrm>
          <a:prstGeom prst="rect">
            <a:avLst/>
          </a:prstGeom>
        </p:spPr>
        <p:txBody>
          <a:bodyPr vert="horz" lIns="72000" tIns="72000" rIns="72000" bIns="72000" rtlCol="0">
            <a:normAutofit/>
          </a:bodyPr>
          <a:lstStyle>
            <a:lvl1pPr marL="0" indent="0" algn="l" defTabSz="914400" rtl="0" eaLnBrk="1" latinLnBrk="0" hangingPunct="1">
              <a:spcBef>
                <a:spcPts val="300"/>
              </a:spcBef>
              <a:buFont typeface="Arial" pitchFamily="34" charset="0"/>
              <a:buNone/>
              <a:defRPr sz="1600" b="1" kern="1200">
                <a:solidFill>
                  <a:schemeClr val="tx1"/>
                </a:solidFill>
                <a:latin typeface="Arial" panose="020B0604020202020204" pitchFamily="34" charset="0"/>
                <a:ea typeface="+mn-ea"/>
                <a:cs typeface="Arial" panose="020B0604020202020204" pitchFamily="34" charset="0"/>
              </a:defRPr>
            </a:lvl1pPr>
            <a:lvl2pPr marL="180000" indent="-180000" algn="l" defTabSz="914400" rtl="0" eaLnBrk="1" latinLnBrk="0" hangingPunct="1">
              <a:spcBef>
                <a:spcPts val="300"/>
              </a:spcBef>
              <a:buClr>
                <a:srgbClr val="002060"/>
              </a:buClr>
              <a:buFontTx/>
              <a:buBlip>
                <a:blip r:embed="rId3"/>
              </a:buBlip>
              <a:defRPr sz="1600" kern="1200">
                <a:solidFill>
                  <a:schemeClr val="tx1"/>
                </a:solidFill>
                <a:latin typeface="Arial" panose="020B0604020202020204" pitchFamily="34" charset="0"/>
                <a:ea typeface="+mn-ea"/>
                <a:cs typeface="Arial" panose="020B0604020202020204" pitchFamily="34" charset="0"/>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Arial" panose="020B0604020202020204" pitchFamily="34" charset="0"/>
                <a:ea typeface="+mn-ea"/>
                <a:cs typeface="Arial" panose="020B0604020202020204" pitchFamily="34" charset="0"/>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800000" indent="-1800000" algn="l" defTabSz="914400" rtl="0" eaLnBrk="1" latinLnBrk="0" hangingPunct="1">
              <a:spcBef>
                <a:spcPts val="300"/>
              </a:spcBef>
              <a:buFont typeface="Arial" pitchFamily="34" charset="0"/>
              <a:buNone/>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21688" indent="-666750" algn="just">
              <a:lnSpc>
                <a:spcPct val="150000"/>
              </a:lnSpc>
              <a:spcBef>
                <a:spcPts val="0"/>
              </a:spcBef>
              <a:buFont typeface="Arial" pitchFamily="34" charset="0"/>
              <a:buBlip>
                <a:blip r:embed="rId4"/>
              </a:buBlip>
              <a:defRPr/>
            </a:pPr>
            <a:r>
              <a:rPr lang="en-US" b="0">
                <a:solidFill>
                  <a:prstClr val="black"/>
                </a:solidFill>
                <a:latin typeface="Century Gothic" pitchFamily="34" charset="0"/>
                <a:cs typeface="+mn-cs"/>
              </a:rPr>
              <a:t>32% of respondents lost more than 50% of their daily income</a:t>
            </a:r>
          </a:p>
          <a:p>
            <a:pPr marL="621688" indent="-666750" algn="just">
              <a:lnSpc>
                <a:spcPct val="150000"/>
              </a:lnSpc>
              <a:spcBef>
                <a:spcPts val="0"/>
              </a:spcBef>
              <a:buFont typeface="Arial" pitchFamily="34" charset="0"/>
              <a:buBlip>
                <a:blip r:embed="rId4"/>
              </a:buBlip>
              <a:defRPr/>
            </a:pPr>
            <a:endParaRPr lang="en-US" b="0">
              <a:solidFill>
                <a:prstClr val="black"/>
              </a:solidFill>
              <a:latin typeface="Century Gothic" pitchFamily="34" charset="0"/>
              <a:cs typeface="+mn-cs"/>
            </a:endParaRPr>
          </a:p>
        </p:txBody>
      </p:sp>
      <p:graphicFrame>
        <p:nvGraphicFramePr>
          <p:cNvPr id="4" name="Chart 3">
            <a:extLst>
              <a:ext uri="{FF2B5EF4-FFF2-40B4-BE49-F238E27FC236}">
                <a16:creationId xmlns:a16="http://schemas.microsoft.com/office/drawing/2014/main" id="{44EA3E3D-84D7-817B-9823-3E7F9566886D}"/>
              </a:ext>
            </a:extLst>
          </p:cNvPr>
          <p:cNvGraphicFramePr>
            <a:graphicFrameLocks/>
          </p:cNvGraphicFramePr>
          <p:nvPr>
            <p:extLst>
              <p:ext uri="{D42A27DB-BD31-4B8C-83A1-F6EECF244321}">
                <p14:modId xmlns:p14="http://schemas.microsoft.com/office/powerpoint/2010/main" val="2984396020"/>
              </p:ext>
            </p:extLst>
          </p:nvPr>
        </p:nvGraphicFramePr>
        <p:xfrm>
          <a:off x="223666" y="1015365"/>
          <a:ext cx="6316834" cy="431236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97794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AD493-C482-DFBC-7219-90A58D37E889}"/>
              </a:ext>
            </a:extLst>
          </p:cNvPr>
          <p:cNvSpPr>
            <a:spLocks noGrp="1"/>
          </p:cNvSpPr>
          <p:nvPr>
            <p:ph type="title"/>
          </p:nvPr>
        </p:nvSpPr>
        <p:spPr/>
        <p:txBody>
          <a:bodyPr/>
          <a:lstStyle/>
          <a:p>
            <a:r>
              <a:rPr lang="en-US" b="1">
                <a:solidFill>
                  <a:srgbClr val="003399"/>
                </a:solidFill>
                <a:latin typeface="+mn-lt"/>
              </a:rPr>
              <a:t>Summary of overall impact</a:t>
            </a:r>
            <a:endParaRPr lang="en-US" b="1"/>
          </a:p>
        </p:txBody>
      </p:sp>
      <p:sp>
        <p:nvSpPr>
          <p:cNvPr id="4" name="Text Placeholder 3">
            <a:extLst>
              <a:ext uri="{FF2B5EF4-FFF2-40B4-BE49-F238E27FC236}">
                <a16:creationId xmlns:a16="http://schemas.microsoft.com/office/drawing/2014/main" id="{F54BDB36-3868-F4FD-46FE-A57300D07C9A}"/>
              </a:ext>
            </a:extLst>
          </p:cNvPr>
          <p:cNvSpPr>
            <a:spLocks noGrp="1"/>
          </p:cNvSpPr>
          <p:nvPr>
            <p:ph type="body" sz="quarter" idx="10"/>
          </p:nvPr>
        </p:nvSpPr>
        <p:spPr>
          <a:xfrm>
            <a:off x="6096000" y="2816772"/>
            <a:ext cx="5998222" cy="1797269"/>
          </a:xfrm>
        </p:spPr>
        <p:txBody>
          <a:bodyPr>
            <a:normAutofit/>
          </a:bodyPr>
          <a:lstStyle/>
          <a:p>
            <a:pPr marL="621688" indent="-666750" algn="just">
              <a:lnSpc>
                <a:spcPct val="150000"/>
              </a:lnSpc>
              <a:spcBef>
                <a:spcPts val="0"/>
              </a:spcBef>
              <a:buFont typeface="Arial" pitchFamily="34" charset="0"/>
              <a:buBlip>
                <a:blip r:embed="rId2"/>
              </a:buBlip>
              <a:defRPr/>
            </a:pPr>
            <a:r>
              <a:rPr lang="en-US" b="0" dirty="0">
                <a:solidFill>
                  <a:prstClr val="black"/>
                </a:solidFill>
                <a:latin typeface="Century Gothic" pitchFamily="34" charset="0"/>
                <a:cs typeface="+mn-cs"/>
              </a:rPr>
              <a:t>62% of participants managed to sustain their day-to-day activities despite the disruptions, while 38% of respondents indicated that they couldn't maintain their usual operations due to these disruptions</a:t>
            </a:r>
          </a:p>
          <a:p>
            <a:pPr algn="just"/>
            <a:endParaRPr lang="en-US" dirty="0"/>
          </a:p>
        </p:txBody>
      </p:sp>
      <p:graphicFrame>
        <p:nvGraphicFramePr>
          <p:cNvPr id="3" name="Chart 2">
            <a:extLst>
              <a:ext uri="{FF2B5EF4-FFF2-40B4-BE49-F238E27FC236}">
                <a16:creationId xmlns:a16="http://schemas.microsoft.com/office/drawing/2014/main" id="{5E608023-0B1A-3205-AD7B-38C2E6B957AC}"/>
              </a:ext>
            </a:extLst>
          </p:cNvPr>
          <p:cNvGraphicFramePr>
            <a:graphicFrameLocks/>
          </p:cNvGraphicFramePr>
          <p:nvPr>
            <p:extLst>
              <p:ext uri="{D42A27DB-BD31-4B8C-83A1-F6EECF244321}">
                <p14:modId xmlns:p14="http://schemas.microsoft.com/office/powerpoint/2010/main" val="3811950322"/>
              </p:ext>
            </p:extLst>
          </p:nvPr>
        </p:nvGraphicFramePr>
        <p:xfrm>
          <a:off x="214543" y="994299"/>
          <a:ext cx="5998222" cy="52378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10349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14C63-8F91-8785-CC2B-74D95F730316}"/>
              </a:ext>
            </a:extLst>
          </p:cNvPr>
          <p:cNvSpPr>
            <a:spLocks noGrp="1"/>
          </p:cNvSpPr>
          <p:nvPr>
            <p:ph type="title"/>
          </p:nvPr>
        </p:nvSpPr>
        <p:spPr/>
        <p:txBody>
          <a:bodyPr/>
          <a:lstStyle/>
          <a:p>
            <a:r>
              <a:rPr lang="en-US" b="1">
                <a:solidFill>
                  <a:srgbClr val="003399"/>
                </a:solidFill>
                <a:latin typeface="+mn-lt"/>
              </a:rPr>
              <a:t>Location of most respondents and their workers</a:t>
            </a:r>
            <a:endParaRPr lang="en-US" b="1"/>
          </a:p>
        </p:txBody>
      </p:sp>
      <p:sp>
        <p:nvSpPr>
          <p:cNvPr id="4" name="Text Placeholder 3">
            <a:extLst>
              <a:ext uri="{FF2B5EF4-FFF2-40B4-BE49-F238E27FC236}">
                <a16:creationId xmlns:a16="http://schemas.microsoft.com/office/drawing/2014/main" id="{8E5D3C6F-AD21-4B10-C2C8-922CE8A17028}"/>
              </a:ext>
            </a:extLst>
          </p:cNvPr>
          <p:cNvSpPr>
            <a:spLocks noGrp="1"/>
          </p:cNvSpPr>
          <p:nvPr>
            <p:ph type="body" sz="quarter" idx="10"/>
          </p:nvPr>
        </p:nvSpPr>
        <p:spPr/>
        <p:txBody>
          <a:bodyPr/>
          <a:lstStyle/>
          <a:p>
            <a:pPr marL="801688" marR="0" lvl="1" indent="-666750" algn="just" defTabSz="914400" rtl="0" eaLnBrk="1" fontAlgn="auto" latinLnBrk="0" hangingPunct="1">
              <a:lnSpc>
                <a:spcPct val="150000"/>
              </a:lnSpc>
              <a:spcBef>
                <a:spcPts val="0"/>
              </a:spcBef>
              <a:spcAft>
                <a:spcPts val="0"/>
              </a:spcAft>
              <a:buClrTx/>
              <a:buSzTx/>
              <a:buFont typeface="Arial" pitchFamily="34" charset="0"/>
              <a:buBlip>
                <a:blip r:embed="rId2"/>
              </a:buBlip>
              <a:tabLst/>
              <a:defRPr/>
            </a:pPr>
            <a:r>
              <a:rPr kumimoji="0" lang="en-US" sz="1600" b="0" i="0" u="none" strike="noStrike" kern="1200" cap="none" spc="0" normalizeH="0" baseline="0" noProof="0" dirty="0">
                <a:ln>
                  <a:noFill/>
                </a:ln>
                <a:solidFill>
                  <a:prstClr val="black"/>
                </a:solidFill>
                <a:effectLst/>
                <a:uLnTx/>
                <a:uFillTx/>
                <a:latin typeface="Century Gothic"/>
                <a:ea typeface="+mn-ea"/>
                <a:cs typeface="Arial" panose="020B0604020202020204" pitchFamily="34" charset="0"/>
              </a:rPr>
              <a:t>In response to the question “Where are your main business operations located?” the following key words appeared most often</a:t>
            </a:r>
          </a:p>
        </p:txBody>
      </p:sp>
      <p:pic>
        <p:nvPicPr>
          <p:cNvPr id="6" name="Picture 5" descr="A graph with numbers and a bar&#10;&#10;Description automatically generated">
            <a:extLst>
              <a:ext uri="{FF2B5EF4-FFF2-40B4-BE49-F238E27FC236}">
                <a16:creationId xmlns:a16="http://schemas.microsoft.com/office/drawing/2014/main" id="{80F5712C-292C-4054-B7C7-07AE2F6B59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095" y="1934433"/>
            <a:ext cx="9124972" cy="3736307"/>
          </a:xfrm>
          <a:prstGeom prst="rect">
            <a:avLst/>
          </a:prstGeom>
        </p:spPr>
      </p:pic>
    </p:spTree>
    <p:extLst>
      <p:ext uri="{BB962C8B-B14F-4D97-AF65-F5344CB8AC3E}">
        <p14:creationId xmlns:p14="http://schemas.microsoft.com/office/powerpoint/2010/main" val="3069353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9A5B7-7498-A75D-96C2-090971032C95}"/>
              </a:ext>
            </a:extLst>
          </p:cNvPr>
          <p:cNvSpPr>
            <a:spLocks noGrp="1"/>
          </p:cNvSpPr>
          <p:nvPr>
            <p:ph type="title"/>
          </p:nvPr>
        </p:nvSpPr>
        <p:spPr/>
        <p:txBody>
          <a:bodyPr/>
          <a:lstStyle/>
          <a:p>
            <a:r>
              <a:rPr lang="en-US" b="1">
                <a:solidFill>
                  <a:srgbClr val="003399"/>
                </a:solidFill>
                <a:latin typeface="+mn-lt"/>
              </a:rPr>
              <a:t>Location of most respondents and their workers</a:t>
            </a:r>
            <a:endParaRPr lang="en-US" b="1" dirty="0">
              <a:solidFill>
                <a:srgbClr val="003399"/>
              </a:solidFill>
              <a:latin typeface="+mn-lt"/>
            </a:endParaRPr>
          </a:p>
        </p:txBody>
      </p:sp>
      <p:sp>
        <p:nvSpPr>
          <p:cNvPr id="4" name="Text Placeholder 3">
            <a:extLst>
              <a:ext uri="{FF2B5EF4-FFF2-40B4-BE49-F238E27FC236}">
                <a16:creationId xmlns:a16="http://schemas.microsoft.com/office/drawing/2014/main" id="{531B8E54-6A00-7103-2F63-B3F5EBCCDC21}"/>
              </a:ext>
            </a:extLst>
          </p:cNvPr>
          <p:cNvSpPr>
            <a:spLocks noGrp="1"/>
          </p:cNvSpPr>
          <p:nvPr>
            <p:ph type="body" sz="quarter" idx="10"/>
          </p:nvPr>
        </p:nvSpPr>
        <p:spPr>
          <a:xfrm>
            <a:off x="290674" y="1345550"/>
            <a:ext cx="11462940" cy="1050309"/>
          </a:xfrm>
        </p:spPr>
        <p:txBody>
          <a:bodyPr>
            <a:normAutofit/>
          </a:bodyPr>
          <a:lstStyle/>
          <a:p>
            <a:pPr marL="801688" marR="0" lvl="1" indent="-666750" algn="just" defTabSz="914400" rtl="0" eaLnBrk="1" fontAlgn="auto" latinLnBrk="0" hangingPunct="1">
              <a:lnSpc>
                <a:spcPct val="150000"/>
              </a:lnSpc>
              <a:spcBef>
                <a:spcPts val="0"/>
              </a:spcBef>
              <a:spcAft>
                <a:spcPts val="0"/>
              </a:spcAft>
              <a:buClrTx/>
              <a:buSzTx/>
              <a:buFont typeface="Arial" pitchFamily="34" charset="0"/>
              <a:buBlip>
                <a:blip r:embed="rId2"/>
              </a:buBlip>
              <a:tabLst/>
              <a:defRPr/>
            </a:pPr>
            <a:r>
              <a:rPr lang="en-US" dirty="0">
                <a:latin typeface="+mn-lt"/>
              </a:rPr>
              <a:t>In response to the question “If your employees have been negatively impacted, which areas/suburbs are they traveling from?”, the following key words appeared most often</a:t>
            </a:r>
          </a:p>
        </p:txBody>
      </p:sp>
      <p:pic>
        <p:nvPicPr>
          <p:cNvPr id="1026" name="Picture 1">
            <a:extLst>
              <a:ext uri="{FF2B5EF4-FFF2-40B4-BE49-F238E27FC236}">
                <a16:creationId xmlns:a16="http://schemas.microsoft.com/office/drawing/2014/main" id="{BD3D5826-3AB0-9891-0C0D-7327EEAE9A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728" y="2583403"/>
            <a:ext cx="11256886" cy="2732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61336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heme/theme1.xml><?xml version="1.0" encoding="utf-8"?>
<a:theme xmlns:a="http://schemas.openxmlformats.org/drawingml/2006/main" name="WCG-PPT Master-121022-amc">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outerShdw blurRad="63500" sx="102000" sy="102000" algn="ctr" rotWithShape="0">
            <a:prstClr val="black">
              <a:alpha val="40000"/>
            </a:prstClr>
          </a:outerShdw>
        </a:effectLst>
      </a:spPr>
      <a:bodyPr rtlCol="0" anchor="ctr"/>
      <a:lstStyle>
        <a:defPPr algn="ctr">
          <a:defRPr sz="1600" dirty="0" err="1">
            <a:solidFill>
              <a:schemeClr val="tx1"/>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bg1">
              <a:lumMod val="7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4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4" id="{7CDD6ECA-51BE-4314-A41F-952B477F3A7F}" vid="{677697F8-6E09-431E-AFFA-CA6E4C8E4C4D}"/>
    </a:ext>
  </a:extLst>
</a:theme>
</file>

<file path=ppt/theme/theme2.xml><?xml version="1.0" encoding="utf-8"?>
<a:theme xmlns:a="http://schemas.openxmlformats.org/drawingml/2006/main" name="4_WCG-PPT Master-121022-amc">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outerShdw blurRad="63500" sx="102000" sy="102000" algn="ctr" rotWithShape="0">
            <a:prstClr val="black">
              <a:alpha val="40000"/>
            </a:prstClr>
          </a:outerShdw>
        </a:effectLst>
      </a:spPr>
      <a:bodyPr rtlCol="0" anchor="ctr"/>
      <a:lstStyle>
        <a:defPPr algn="ctr">
          <a:defRPr sz="2400" dirty="0" smtClean="0">
            <a:solidFill>
              <a:schemeClr val="bg1">
                <a:lumMod val="50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bg1">
              <a:lumMod val="65000"/>
            </a:schemeClr>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TotalTime>
  <Words>2685</Words>
  <Application>Microsoft Office PowerPoint</Application>
  <PresentationFormat>Widescreen</PresentationFormat>
  <Paragraphs>155</Paragraphs>
  <Slides>18</Slides>
  <Notes>4</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18</vt:i4>
      </vt:variant>
    </vt:vector>
  </HeadingPairs>
  <TitlesOfParts>
    <vt:vector size="28" baseType="lpstr">
      <vt:lpstr>Arial</vt:lpstr>
      <vt:lpstr>Calibri</vt:lpstr>
      <vt:lpstr>Century Gothic</vt:lpstr>
      <vt:lpstr>Gotham Narrow Book</vt:lpstr>
      <vt:lpstr>Gotham Narrow Medium</vt:lpstr>
      <vt:lpstr>Symbol</vt:lpstr>
      <vt:lpstr>Wingdings</vt:lpstr>
      <vt:lpstr>WCG-PPT Master-121022-amc</vt:lpstr>
      <vt:lpstr>4_WCG-PPT Master-121022-amc</vt:lpstr>
      <vt:lpstr>think-cell Slide</vt:lpstr>
      <vt:lpstr>insights from DEDAT SURVEY on “Impact of taxi violence on  business activity in the western cape” </vt:lpstr>
      <vt:lpstr>Content</vt:lpstr>
      <vt:lpstr>Introduction</vt:lpstr>
      <vt:lpstr>PowerPoint Presentation</vt:lpstr>
      <vt:lpstr>Summary of overall impact</vt:lpstr>
      <vt:lpstr>Summary of overall impact</vt:lpstr>
      <vt:lpstr>Summary of overall impact</vt:lpstr>
      <vt:lpstr>Location of most respondents and their workers</vt:lpstr>
      <vt:lpstr>Location of most respondents and their workers</vt:lpstr>
      <vt:lpstr>Most affected industries</vt:lpstr>
      <vt:lpstr>PowerPoint Presentation</vt:lpstr>
      <vt:lpstr>Overview: Food, Beverages, and Tobacco Products Industry</vt:lpstr>
      <vt:lpstr>Overview: Textiles, Clothing, and Leather Products Industry</vt:lpstr>
      <vt:lpstr>PowerPoint Presentation</vt:lpstr>
      <vt:lpstr>Summary: Comments from business leaders</vt:lpstr>
      <vt:lpstr>Summary: Comments from business leaders</vt:lpstr>
      <vt:lpstr>Summary: Comments from business leaders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Problem Statement</dc:title>
  <dc:creator>Shuray Bux</dc:creator>
  <cp:lastModifiedBy>Jacques Q De Vos</cp:lastModifiedBy>
  <cp:revision>1</cp:revision>
  <dcterms:created xsi:type="dcterms:W3CDTF">2023-07-07T12:19:50Z</dcterms:created>
  <dcterms:modified xsi:type="dcterms:W3CDTF">2023-08-11T10:01:20Z</dcterms:modified>
</cp:coreProperties>
</file>