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1" r:id="rId6"/>
    <p:sldId id="270" r:id="rId7"/>
    <p:sldId id="2135" r:id="rId8"/>
    <p:sldId id="274" r:id="rId9"/>
    <p:sldId id="2134" r:id="rId10"/>
    <p:sldId id="2133" r:id="rId11"/>
    <p:sldId id="2137" r:id="rId12"/>
    <p:sldId id="2138" r:id="rId13"/>
    <p:sldId id="265"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21"/>
    <a:srgbClr val="087D37"/>
    <a:srgbClr val="D41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B546B-38AB-4C4C-9C5E-B249EF3A0C7B}" v="6" dt="2023-06-21T19:28:27.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12A91E-4920-A94C-A5DA-EA9A9D34DB5A}"/>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694AFCD2-4EBE-534D-B93C-6B1C84D9D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8D03-2D6F-3442-98C1-24DE6F98D47E}"/>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52816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793B-FDBA-C747-B18C-943A1D3384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496E77-A6F8-4B4A-8EFA-D30E33DDC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78EC104-CB46-084F-B23D-1286974A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2BED5C-4FB7-8049-8C5D-77AAE8ED0D94}"/>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6" name="Footer Placeholder 5">
            <a:extLst>
              <a:ext uri="{FF2B5EF4-FFF2-40B4-BE49-F238E27FC236}">
                <a16:creationId xmlns:a16="http://schemas.microsoft.com/office/drawing/2014/main" id="{4F3BBCD4-6266-604F-952B-D6536CC67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B9BC5-3461-134B-8D03-849B2C972BAC}"/>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110974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D94-ADF0-764B-B3F3-DCEE736236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CB4A93-4C38-5644-8EEB-D3393EF6F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A8ABB-BD60-3147-B61B-312F1BBAE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0B6A66-9983-4841-ACAE-BB20DDC5876A}"/>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6" name="Footer Placeholder 5">
            <a:extLst>
              <a:ext uri="{FF2B5EF4-FFF2-40B4-BE49-F238E27FC236}">
                <a16:creationId xmlns:a16="http://schemas.microsoft.com/office/drawing/2014/main" id="{8F32B899-16C4-D84A-8D4F-0693F16EB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4A35D-0A66-1049-9E6A-C751100BAF44}"/>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151127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1C4F-67D6-164B-96DA-9DDE5C4117F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B55511-1582-0346-B645-018F0A4D09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60578D-927B-FD4E-B4FE-BC5E7F29F5CF}"/>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30E9EE27-E849-014A-A2D2-F264F1F1A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A5C8E-8E4D-4646-85FC-F8DF03FFCDB9}"/>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86846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727CF8-7E36-F140-90BE-F023752D91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822332-5248-014D-88DA-DF8CC9971AC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B7FC79-8264-5B4A-A864-A780ACD70319}"/>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472B3DE2-D811-B649-93BE-43D511372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ECDC8-6DED-F048-ACB0-3197C2DB3625}"/>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344724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12A91E-4920-A94C-A5DA-EA9A9D34DB5A}"/>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694AFCD2-4EBE-534D-B93C-6B1C84D9D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8D03-2D6F-3442-98C1-24DE6F98D47E}"/>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50910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1C20-F561-6449-BF36-96D1786E6B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B76A6D-1BB6-4247-865C-D1FDA074D8ED}"/>
              </a:ext>
            </a:extLst>
          </p:cNvPr>
          <p:cNvSpPr>
            <a:spLocks noGrp="1"/>
          </p:cNvSpPr>
          <p:nvPr>
            <p:ph idx="1"/>
          </p:nvPr>
        </p:nvSpPr>
        <p:spPr/>
        <p:txBody>
          <a:bodyPr/>
          <a:lstStyle>
            <a:lvl1pPr>
              <a:defRPr>
                <a:solidFill>
                  <a:srgbClr val="087D37"/>
                </a:solidFill>
              </a:defRPr>
            </a:lvl1pPr>
            <a:lvl2pPr>
              <a:defRPr>
                <a:solidFill>
                  <a:srgbClr val="087D37"/>
                </a:solidFill>
              </a:defRPr>
            </a:lvl2pPr>
            <a:lvl3pPr>
              <a:defRPr>
                <a:solidFill>
                  <a:srgbClr val="087D37"/>
                </a:solidFill>
              </a:defRPr>
            </a:lvl3pPr>
            <a:lvl4pPr>
              <a:defRPr>
                <a:solidFill>
                  <a:srgbClr val="087D37"/>
                </a:solidFill>
              </a:defRPr>
            </a:lvl4pPr>
            <a:lvl5pPr>
              <a:defRPr>
                <a:solidFill>
                  <a:srgbClr val="087D3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33C6C3-2FEA-E744-AF17-B26B90E2748A}"/>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AA818BC6-59A6-344A-9CC9-CFC9C938B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15041-AB75-AB46-A78F-CEF66B848568}"/>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18052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0A90-8875-9246-B04B-38CD9529DFCB}"/>
              </a:ext>
            </a:extLst>
          </p:cNvPr>
          <p:cNvSpPr>
            <a:spLocks noGrp="1"/>
          </p:cNvSpPr>
          <p:nvPr>
            <p:ph type="title"/>
          </p:nvPr>
        </p:nvSpPr>
        <p:spPr>
          <a:xfrm>
            <a:off x="831850" y="3986213"/>
            <a:ext cx="10515600" cy="1047750"/>
          </a:xfrm>
        </p:spPr>
        <p:txBody>
          <a:bodyPr anchor="b">
            <a:normAutofit/>
          </a:bodyPr>
          <a:lstStyle>
            <a:lvl1pPr algn="ctr">
              <a:defRPr sz="5400">
                <a:solidFill>
                  <a:srgbClr val="087D37"/>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5B8FD-7DA5-A347-BAEE-52210D84A288}"/>
              </a:ext>
            </a:extLst>
          </p:cNvPr>
          <p:cNvSpPr>
            <a:spLocks noGrp="1"/>
          </p:cNvSpPr>
          <p:nvPr>
            <p:ph type="body" idx="1"/>
          </p:nvPr>
        </p:nvSpPr>
        <p:spPr>
          <a:xfrm>
            <a:off x="831850" y="5300663"/>
            <a:ext cx="10515600" cy="788987"/>
          </a:xfrm>
        </p:spPr>
        <p:txBody>
          <a:bodyPr/>
          <a:lstStyle>
            <a:lvl1pPr marL="0" indent="0" algn="ctr">
              <a:buNone/>
              <a:defRPr sz="2400">
                <a:solidFill>
                  <a:srgbClr val="D4104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9BB606-EEFF-764F-A2C5-B706C307FB94}"/>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45D41815-ACA5-8A45-8620-196AA2CAC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6520B-29AA-324A-901D-3D7DC44A5F8A}"/>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83046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0A90-8875-9246-B04B-38CD9529DFCB}"/>
              </a:ext>
            </a:extLst>
          </p:cNvPr>
          <p:cNvSpPr>
            <a:spLocks noGrp="1"/>
          </p:cNvSpPr>
          <p:nvPr>
            <p:ph type="title"/>
          </p:nvPr>
        </p:nvSpPr>
        <p:spPr>
          <a:xfrm>
            <a:off x="831850" y="1709738"/>
            <a:ext cx="10515600" cy="2852737"/>
          </a:xfrm>
        </p:spPr>
        <p:txBody>
          <a:bodyPr anchor="b">
            <a:normAutofit/>
          </a:bodyPr>
          <a:lstStyle>
            <a:lvl1pPr algn="ctr">
              <a:defRPr sz="48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5B8FD-7DA5-A347-BAEE-52210D84A288}"/>
              </a:ext>
            </a:extLst>
          </p:cNvPr>
          <p:cNvSpPr>
            <a:spLocks noGrp="1"/>
          </p:cNvSpPr>
          <p:nvPr>
            <p:ph type="body" idx="1"/>
          </p:nvPr>
        </p:nvSpPr>
        <p:spPr>
          <a:xfrm>
            <a:off x="831850" y="4589463"/>
            <a:ext cx="10515600" cy="1500187"/>
          </a:xfrm>
        </p:spPr>
        <p:txBody>
          <a:bodyPr/>
          <a:lstStyle>
            <a:lvl1pPr marL="0" indent="0" algn="ctr">
              <a:buNone/>
              <a:defRPr sz="2400">
                <a:solidFill>
                  <a:srgbClr val="087D3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9BB606-EEFF-764F-A2C5-B706C307FB94}"/>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45D41815-ACA5-8A45-8620-196AA2CAC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6520B-29AA-324A-901D-3D7DC44A5F8A}"/>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406421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4B4B-1B3C-C144-9B13-DE56E5463B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562C00-623D-1647-91BA-00489EBE2D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00232C0-CE3E-5947-88D7-ED1600471F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D9EDAE-6FEF-8445-B8AF-1AC337FCC2C1}"/>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6" name="Footer Placeholder 5">
            <a:extLst>
              <a:ext uri="{FF2B5EF4-FFF2-40B4-BE49-F238E27FC236}">
                <a16:creationId xmlns:a16="http://schemas.microsoft.com/office/drawing/2014/main" id="{25D5CB24-9FC8-2A4F-A1F1-8D54EAB62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6941B-2CBC-5545-A287-0B8E7FC82CFC}"/>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07419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C3E2-FD02-E348-B9E1-5183CA8E0D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C8B5DF-F4C9-0B42-9059-AE7C05386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3F9241-1DC3-FB48-8F91-C4809452E0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89E2B5-0DB7-0B40-B2E3-A8E20F4F8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116B5-B797-CB47-94F2-3FEC4FB35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EE8C02-8540-944B-9004-13A200BDD98B}"/>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8" name="Footer Placeholder 7">
            <a:extLst>
              <a:ext uri="{FF2B5EF4-FFF2-40B4-BE49-F238E27FC236}">
                <a16:creationId xmlns:a16="http://schemas.microsoft.com/office/drawing/2014/main" id="{3AEB6FF0-2EB3-0C4D-BFEB-7B2495F5E1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2C6AD2-EF8E-7A41-A32D-349E5373984E}"/>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238955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31AA-7FE3-4B43-B3D6-DD8695AABCC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E051EE5-5B84-A841-AE70-90369200BAE1}"/>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4" name="Footer Placeholder 3">
            <a:extLst>
              <a:ext uri="{FF2B5EF4-FFF2-40B4-BE49-F238E27FC236}">
                <a16:creationId xmlns:a16="http://schemas.microsoft.com/office/drawing/2014/main" id="{C6B0B8A1-DFEE-6745-8178-605B969F55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AE4BF7-7E77-5E41-BD5A-DE1CBD0B55AE}"/>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10657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F75EB-7785-6346-AAAC-784BEAD260EB}"/>
              </a:ext>
            </a:extLst>
          </p:cNvPr>
          <p:cNvSpPr>
            <a:spLocks noGrp="1"/>
          </p:cNvSpPr>
          <p:nvPr>
            <p:ph type="dt" sz="half" idx="10"/>
          </p:nvPr>
        </p:nvSpPr>
        <p:spPr/>
        <p:txBody>
          <a:bodyPr/>
          <a:lstStyle/>
          <a:p>
            <a:fld id="{ECFB1A8C-1DC1-5046-B085-E0199607AFA8}" type="datetimeFigureOut">
              <a:rPr lang="en-US" smtClean="0"/>
              <a:t>6/26/2023</a:t>
            </a:fld>
            <a:endParaRPr lang="en-US"/>
          </a:p>
        </p:txBody>
      </p:sp>
      <p:sp>
        <p:nvSpPr>
          <p:cNvPr id="3" name="Footer Placeholder 2">
            <a:extLst>
              <a:ext uri="{FF2B5EF4-FFF2-40B4-BE49-F238E27FC236}">
                <a16:creationId xmlns:a16="http://schemas.microsoft.com/office/drawing/2014/main" id="{87C3067D-568C-BD4B-836F-1B0E5F968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9BB5D-6314-9540-8C90-2E18CAEA0849}"/>
              </a:ext>
            </a:extLst>
          </p:cNvPr>
          <p:cNvSpPr>
            <a:spLocks noGrp="1"/>
          </p:cNvSpPr>
          <p:nvPr>
            <p:ph type="sldNum" sz="quarter" idx="12"/>
          </p:nvPr>
        </p:nvSpPr>
        <p:spPr/>
        <p:txBody>
          <a:bodyPr/>
          <a:lstStyle/>
          <a:p>
            <a:fld id="{C0FB5209-9D49-924B-8C50-44F6DC145A8D}" type="slidenum">
              <a:rPr lang="en-US" smtClean="0"/>
              <a:t>‹#›</a:t>
            </a:fld>
            <a:endParaRPr lang="en-US"/>
          </a:p>
        </p:txBody>
      </p:sp>
    </p:spTree>
    <p:extLst>
      <p:ext uri="{BB962C8B-B14F-4D97-AF65-F5344CB8AC3E}">
        <p14:creationId xmlns:p14="http://schemas.microsoft.com/office/powerpoint/2010/main" val="379511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2EE6C-0904-2149-9075-E5A581481CEB}"/>
              </a:ext>
            </a:extLst>
          </p:cNvPr>
          <p:cNvSpPr>
            <a:spLocks noGrp="1"/>
          </p:cNvSpPr>
          <p:nvPr>
            <p:ph type="title"/>
          </p:nvPr>
        </p:nvSpPr>
        <p:spPr>
          <a:xfrm>
            <a:off x="1133856" y="365125"/>
            <a:ext cx="985113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7F8144-9FB7-B24A-B8AF-EC95BBDBE8DA}"/>
              </a:ext>
            </a:extLst>
          </p:cNvPr>
          <p:cNvSpPr>
            <a:spLocks noGrp="1"/>
          </p:cNvSpPr>
          <p:nvPr>
            <p:ph type="body" idx="1"/>
          </p:nvPr>
        </p:nvSpPr>
        <p:spPr>
          <a:xfrm>
            <a:off x="1133856" y="1825625"/>
            <a:ext cx="9851136"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AF0729-DB1D-534D-A582-FB9C9020F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B1A8C-1DC1-5046-B085-E0199607AFA8}" type="datetimeFigureOut">
              <a:rPr lang="en-US" smtClean="0"/>
              <a:t>6/26/2023</a:t>
            </a:fld>
            <a:endParaRPr lang="en-US"/>
          </a:p>
        </p:txBody>
      </p:sp>
      <p:sp>
        <p:nvSpPr>
          <p:cNvPr id="5" name="Footer Placeholder 4">
            <a:extLst>
              <a:ext uri="{FF2B5EF4-FFF2-40B4-BE49-F238E27FC236}">
                <a16:creationId xmlns:a16="http://schemas.microsoft.com/office/drawing/2014/main" id="{04D41ED1-351F-7545-A1A5-516A8638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5BC6F9-451E-E943-BC54-431038087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B5209-9D49-924B-8C50-44F6DC145A8D}" type="slidenum">
              <a:rPr lang="en-US" smtClean="0"/>
              <a:t>‹#›</a:t>
            </a:fld>
            <a:endParaRPr lang="en-US"/>
          </a:p>
        </p:txBody>
      </p:sp>
    </p:spTree>
    <p:extLst>
      <p:ext uri="{BB962C8B-B14F-4D97-AF65-F5344CB8AC3E}">
        <p14:creationId xmlns:p14="http://schemas.microsoft.com/office/powerpoint/2010/main" val="55243357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i="0" kern="1200">
          <a:solidFill>
            <a:srgbClr val="F47D21"/>
          </a:solidFill>
          <a:latin typeface="Gill Sans MT Pro Medium"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87D37"/>
          </a:solidFill>
          <a:latin typeface="Gill Sans MT Pro Medium"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87D37"/>
          </a:solidFill>
          <a:latin typeface="Gill Sans MT Pro Medium"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87D37"/>
          </a:solidFill>
          <a:latin typeface="Gill Sans MT Pro Medium"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87D37"/>
          </a:solidFill>
          <a:latin typeface="Gill Sans MT Pro Medium"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87D37"/>
          </a:solidFill>
          <a:latin typeface="Gill Sans MT Pro Medium"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violan@sefa.org.za" TargetMode="External"/><Relationship Id="rId2" Type="http://schemas.openxmlformats.org/officeDocument/2006/relationships/hyperlink" Target="http://www.sefa.org.za/" TargetMode="External"/><Relationship Id="rId1" Type="http://schemas.openxmlformats.org/officeDocument/2006/relationships/slideLayout" Target="../slideLayouts/slideLayout4.xml"/><Relationship Id="rId4" Type="http://schemas.openxmlformats.org/officeDocument/2006/relationships/hyperlink" Target="mailto:denicec@sefa.org.z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CF39-D1D5-4D66-9193-E7E74EBF2199}"/>
              </a:ext>
            </a:extLst>
          </p:cNvPr>
          <p:cNvSpPr>
            <a:spLocks noGrp="1"/>
          </p:cNvSpPr>
          <p:nvPr>
            <p:ph type="title"/>
          </p:nvPr>
        </p:nvSpPr>
        <p:spPr>
          <a:xfrm>
            <a:off x="1317764" y="365125"/>
            <a:ext cx="7871004" cy="612775"/>
          </a:xfrm>
        </p:spPr>
        <p:txBody>
          <a:bodyPr>
            <a:noAutofit/>
          </a:bodyPr>
          <a:lstStyle/>
          <a:p>
            <a:pPr algn="ctr"/>
            <a:r>
              <a:rPr lang="en-ZA" sz="4000" b="1" dirty="0">
                <a:effectLst/>
                <a:latin typeface="+mn-lt"/>
                <a:cs typeface="Calibri" panose="020F0502020204030204" pitchFamily="34" charset="0"/>
              </a:rPr>
              <a:t>Exclusions</a:t>
            </a:r>
          </a:p>
        </p:txBody>
      </p:sp>
      <p:sp>
        <p:nvSpPr>
          <p:cNvPr id="3" name="Content Placeholder 2">
            <a:extLst>
              <a:ext uri="{FF2B5EF4-FFF2-40B4-BE49-F238E27FC236}">
                <a16:creationId xmlns:a16="http://schemas.microsoft.com/office/drawing/2014/main" id="{9AA01D35-56B6-459E-BC7A-1AD4A56A538E}"/>
              </a:ext>
            </a:extLst>
          </p:cNvPr>
          <p:cNvSpPr>
            <a:spLocks noGrp="1"/>
          </p:cNvSpPr>
          <p:nvPr>
            <p:ph idx="1"/>
          </p:nvPr>
        </p:nvSpPr>
        <p:spPr>
          <a:xfrm>
            <a:off x="806914" y="1285460"/>
            <a:ext cx="10298408" cy="5009323"/>
          </a:xfrm>
        </p:spPr>
        <p:txBody>
          <a:bodyPr>
            <a:noAutofit/>
          </a:bodyPr>
          <a:lstStyle/>
          <a:p>
            <a:pPr marL="0" indent="0">
              <a:lnSpc>
                <a:spcPct val="200000"/>
              </a:lnSpc>
              <a:buNone/>
            </a:pPr>
            <a:r>
              <a:rPr lang="en-ZA" sz="2200" b="0" u="sng" dirty="0">
                <a:solidFill>
                  <a:schemeClr val="tx1"/>
                </a:solidFill>
                <a:latin typeface="Gill Sans" panose="020B0302020104020203"/>
                <a:cs typeface="Gill Sans" panose="020B0302020104020203" pitchFamily="34" charset="0"/>
              </a:rPr>
              <a:t>The following businesses fall outside the scope of enterprises that we fund</a:t>
            </a:r>
            <a:r>
              <a:rPr lang="en-ZA" sz="2200" b="0" dirty="0">
                <a:solidFill>
                  <a:schemeClr val="tx1"/>
                </a:solidFill>
                <a:latin typeface="Gill Sans" panose="020B0302020104020203"/>
                <a:cs typeface="Gill Sans" panose="020B0302020104020203" pitchFamily="34" charset="0"/>
              </a:rPr>
              <a:t>:</a:t>
            </a:r>
          </a:p>
          <a:p>
            <a:pPr>
              <a:lnSpc>
                <a:spcPct val="150000"/>
              </a:lnSpc>
              <a:buFont typeface="Wingdings" panose="05000000000000000000" pitchFamily="2" charset="2"/>
              <a:buChar char="§"/>
            </a:pPr>
            <a:r>
              <a:rPr lang="en-ZA" sz="2200" b="1" dirty="0">
                <a:solidFill>
                  <a:schemeClr val="tx1"/>
                </a:solidFill>
                <a:latin typeface="Gill Sans" panose="020B0302020104020203"/>
                <a:cs typeface="Gill Sans" panose="020B0302020104020203" pitchFamily="34" charset="0"/>
              </a:rPr>
              <a:t>Manufacturing and selling of ammunition (Arms Industries)</a:t>
            </a:r>
          </a:p>
          <a:p>
            <a:pPr>
              <a:lnSpc>
                <a:spcPct val="150000"/>
              </a:lnSpc>
              <a:buFont typeface="Wingdings" panose="05000000000000000000" pitchFamily="2" charset="2"/>
              <a:buChar char="§"/>
            </a:pPr>
            <a:r>
              <a:rPr lang="en-ZA" sz="2200" b="1" dirty="0">
                <a:solidFill>
                  <a:schemeClr val="tx1"/>
                </a:solidFill>
                <a:latin typeface="Gill Sans" panose="020B0302020104020203"/>
                <a:cs typeface="Gill Sans" panose="020B0302020104020203" pitchFamily="34" charset="0"/>
              </a:rPr>
              <a:t>Tobacco, alcoholic beverages, gambling and sex trade (Sin Industries)</a:t>
            </a:r>
          </a:p>
          <a:p>
            <a:pPr>
              <a:lnSpc>
                <a:spcPct val="150000"/>
              </a:lnSpc>
              <a:buFont typeface="Wingdings" panose="05000000000000000000" pitchFamily="2" charset="2"/>
              <a:buChar char="§"/>
            </a:pPr>
            <a:r>
              <a:rPr lang="en-ZA" sz="2200" b="1" dirty="0">
                <a:solidFill>
                  <a:schemeClr val="tx1"/>
                </a:solidFill>
                <a:latin typeface="Gill Sans" panose="020B0302020104020203"/>
                <a:cs typeface="Gill Sans" panose="020B0302020104020203" pitchFamily="34" charset="0"/>
              </a:rPr>
              <a:t>Persons under debt review and/or with court judgements</a:t>
            </a:r>
          </a:p>
          <a:p>
            <a:pPr>
              <a:lnSpc>
                <a:spcPct val="150000"/>
              </a:lnSpc>
              <a:buFont typeface="Wingdings" panose="05000000000000000000" pitchFamily="2" charset="2"/>
              <a:buChar char="§"/>
            </a:pPr>
            <a:r>
              <a:rPr lang="en-US" sz="2200" b="1" dirty="0">
                <a:solidFill>
                  <a:schemeClr val="tx1"/>
                </a:solidFill>
                <a:latin typeface="Gill Sans" panose="020B0302020104020203"/>
                <a:cs typeface="Gill Sans" panose="020B0302020104020203" pitchFamily="34" charset="0"/>
              </a:rPr>
              <a:t>Labor</a:t>
            </a:r>
            <a:r>
              <a:rPr lang="en-ZA" sz="2200" b="1" dirty="0">
                <a:solidFill>
                  <a:schemeClr val="tx1"/>
                </a:solidFill>
                <a:latin typeface="Gill Sans" panose="020B0302020104020203"/>
                <a:cs typeface="Gill Sans" panose="020B0302020104020203" pitchFamily="34" charset="0"/>
              </a:rPr>
              <a:t> brokers</a:t>
            </a:r>
          </a:p>
          <a:p>
            <a:pPr>
              <a:lnSpc>
                <a:spcPct val="150000"/>
              </a:lnSpc>
              <a:buFont typeface="Wingdings" panose="05000000000000000000" pitchFamily="2" charset="2"/>
              <a:buChar char="§"/>
            </a:pPr>
            <a:r>
              <a:rPr lang="en-US" sz="2200" b="1" dirty="0">
                <a:solidFill>
                  <a:schemeClr val="tx1"/>
                </a:solidFill>
                <a:latin typeface="Gill Sans" panose="020B0302020104020203"/>
                <a:cs typeface="Gill Sans" panose="020B0302020104020203" pitchFamily="34" charset="0"/>
              </a:rPr>
              <a:t>I</a:t>
            </a:r>
            <a:r>
              <a:rPr lang="en-ZA" sz="2200" b="1" dirty="0" err="1">
                <a:solidFill>
                  <a:schemeClr val="tx1"/>
                </a:solidFill>
                <a:latin typeface="Gill Sans" panose="020B0302020104020203"/>
                <a:cs typeface="Gill Sans" panose="020B0302020104020203" pitchFamily="34" charset="0"/>
              </a:rPr>
              <a:t>nsolvent</a:t>
            </a:r>
            <a:r>
              <a:rPr lang="en-ZA" sz="2200" b="1" dirty="0">
                <a:solidFill>
                  <a:schemeClr val="tx1"/>
                </a:solidFill>
                <a:latin typeface="Gill Sans" panose="020B0302020104020203"/>
                <a:cs typeface="Gill Sans" panose="020B0302020104020203" pitchFamily="34" charset="0"/>
              </a:rPr>
              <a:t> entities</a:t>
            </a:r>
            <a:endParaRPr lang="en-ZA" sz="2200" b="0" dirty="0">
              <a:solidFill>
                <a:schemeClr val="tx1"/>
              </a:solidFill>
              <a:latin typeface="Gill Sans" panose="020B0302020104020203"/>
              <a:cs typeface="Gill Sans" panose="020B0302020104020203" pitchFamily="34" charset="0"/>
            </a:endParaRPr>
          </a:p>
        </p:txBody>
      </p:sp>
    </p:spTree>
    <p:extLst>
      <p:ext uri="{BB962C8B-B14F-4D97-AF65-F5344CB8AC3E}">
        <p14:creationId xmlns:p14="http://schemas.microsoft.com/office/powerpoint/2010/main" val="179099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4792B-CA1C-A248-8242-CAF2E48BFCC3}"/>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4D72804D-9B82-3041-A4AE-27B5A8C51F13}"/>
              </a:ext>
            </a:extLst>
          </p:cNvPr>
          <p:cNvSpPr>
            <a:spLocks noGrp="1"/>
          </p:cNvSpPr>
          <p:nvPr>
            <p:ph type="body" idx="1"/>
          </p:nvPr>
        </p:nvSpPr>
        <p:spPr/>
        <p:txBody>
          <a:bodyPr/>
          <a:lstStyle/>
          <a:p>
            <a:r>
              <a:rPr lang="en-US"/>
              <a:t>Small Enterprise Finance Agency</a:t>
            </a:r>
          </a:p>
        </p:txBody>
      </p:sp>
      <p:sp>
        <p:nvSpPr>
          <p:cNvPr id="6" name="Title 1">
            <a:extLst>
              <a:ext uri="{FF2B5EF4-FFF2-40B4-BE49-F238E27FC236}">
                <a16:creationId xmlns:a16="http://schemas.microsoft.com/office/drawing/2014/main" id="{7B701769-03A6-4B55-A61D-CA81FA82B5ED}"/>
              </a:ext>
            </a:extLst>
          </p:cNvPr>
          <p:cNvSpPr txBox="1">
            <a:spLocks/>
          </p:cNvSpPr>
          <p:nvPr/>
        </p:nvSpPr>
        <p:spPr>
          <a:xfrm>
            <a:off x="2086390" y="365125"/>
            <a:ext cx="7886700"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1" i="0" kern="1200">
                <a:solidFill>
                  <a:srgbClr val="087D37"/>
                </a:solidFill>
                <a:latin typeface="Gill Sans MT Pro Medium" panose="020B0502020104020203" pitchFamily="34" charset="0"/>
                <a:ea typeface="+mj-ea"/>
                <a:cs typeface="+mj-cs"/>
              </a:defRPr>
            </a:lvl1pPr>
          </a:lstStyle>
          <a:p>
            <a:r>
              <a:rPr lang="en-ZA" sz="3600" dirty="0">
                <a:solidFill>
                  <a:srgbClr val="F47D21"/>
                </a:solidFill>
                <a:latin typeface="+mn-lt"/>
                <a:cs typeface="Calibri" panose="020F0502020204030204" pitchFamily="34" charset="0"/>
              </a:rPr>
              <a:t>Contact Details</a:t>
            </a:r>
          </a:p>
        </p:txBody>
      </p:sp>
      <p:graphicFrame>
        <p:nvGraphicFramePr>
          <p:cNvPr id="7" name="Table 6">
            <a:extLst>
              <a:ext uri="{FF2B5EF4-FFF2-40B4-BE49-F238E27FC236}">
                <a16:creationId xmlns:a16="http://schemas.microsoft.com/office/drawing/2014/main" id="{3A8D88C6-F20F-46F0-A91C-56B7BD31C34F}"/>
              </a:ext>
            </a:extLst>
          </p:cNvPr>
          <p:cNvGraphicFramePr>
            <a:graphicFrameLocks noGrp="1"/>
          </p:cNvGraphicFramePr>
          <p:nvPr>
            <p:extLst>
              <p:ext uri="{D42A27DB-BD31-4B8C-83A1-F6EECF244321}">
                <p14:modId xmlns:p14="http://schemas.microsoft.com/office/powerpoint/2010/main" val="2998660521"/>
              </p:ext>
            </p:extLst>
          </p:nvPr>
        </p:nvGraphicFramePr>
        <p:xfrm>
          <a:off x="1590262" y="1715057"/>
          <a:ext cx="8878955" cy="1584960"/>
        </p:xfrm>
        <a:graphic>
          <a:graphicData uri="http://schemas.openxmlformats.org/drawingml/2006/table">
            <a:tbl>
              <a:tblPr firstRow="1" bandRow="1">
                <a:tableStyleId>{5DA37D80-6434-44D0-A028-1B22A696006F}</a:tableStyleId>
              </a:tblPr>
              <a:tblGrid>
                <a:gridCol w="3825839">
                  <a:extLst>
                    <a:ext uri="{9D8B030D-6E8A-4147-A177-3AD203B41FA5}">
                      <a16:colId xmlns:a16="http://schemas.microsoft.com/office/drawing/2014/main" val="3032286361"/>
                    </a:ext>
                  </a:extLst>
                </a:gridCol>
                <a:gridCol w="5053116">
                  <a:extLst>
                    <a:ext uri="{9D8B030D-6E8A-4147-A177-3AD203B41FA5}">
                      <a16:colId xmlns:a16="http://schemas.microsoft.com/office/drawing/2014/main" val="2533368592"/>
                    </a:ext>
                  </a:extLst>
                </a:gridCol>
              </a:tblGrid>
              <a:tr h="370840">
                <a:tc>
                  <a:txBody>
                    <a:bodyPr/>
                    <a:lstStyle/>
                    <a:p>
                      <a:pPr>
                        <a:lnSpc>
                          <a:spcPct val="100000"/>
                        </a:lnSpc>
                      </a:pPr>
                      <a:r>
                        <a:rPr lang="en-US" sz="2000" b="1" dirty="0"/>
                        <a:t>Website</a:t>
                      </a:r>
                      <a:endParaRPr lang="en-ZA" sz="2000" b="1" dirty="0">
                        <a:latin typeface="Gill Sans MT" panose="020B0502020104020203" pitchFamily="34" charset="0"/>
                      </a:endParaRPr>
                    </a:p>
                  </a:txBody>
                  <a:tcPr/>
                </a:tc>
                <a:tc>
                  <a:txBody>
                    <a:bodyPr/>
                    <a:lstStyle/>
                    <a:p>
                      <a:pPr>
                        <a:lnSpc>
                          <a:spcPct val="100000"/>
                        </a:lnSpc>
                      </a:pPr>
                      <a:r>
                        <a:rPr lang="en-US" sz="2000" b="1" dirty="0">
                          <a:hlinkClick r:id="rId2"/>
                        </a:rPr>
                        <a:t>www.sefa.org.za</a:t>
                      </a:r>
                      <a:r>
                        <a:rPr lang="en-US" sz="2000" b="1" dirty="0"/>
                        <a:t> </a:t>
                      </a:r>
                      <a:endParaRPr lang="en-ZA" sz="2000" b="1" dirty="0">
                        <a:latin typeface="Gill Sans MT" panose="020B0502020104020203" pitchFamily="34" charset="0"/>
                      </a:endParaRPr>
                    </a:p>
                  </a:txBody>
                  <a:tcPr/>
                </a:tc>
                <a:extLst>
                  <a:ext uri="{0D108BD9-81ED-4DB2-BD59-A6C34878D82A}">
                    <a16:rowId xmlns:a16="http://schemas.microsoft.com/office/drawing/2014/main" val="123720784"/>
                  </a:ext>
                </a:extLst>
              </a:tr>
              <a:tr h="370840">
                <a:tc>
                  <a:txBody>
                    <a:bodyPr/>
                    <a:lstStyle/>
                    <a:p>
                      <a:pPr>
                        <a:lnSpc>
                          <a:spcPct val="100000"/>
                        </a:lnSpc>
                      </a:pPr>
                      <a:r>
                        <a:rPr lang="en-US" sz="2000" b="1" dirty="0"/>
                        <a:t>Switch board (Softline)</a:t>
                      </a:r>
                      <a:endParaRPr lang="en-ZA" sz="2000" b="1" dirty="0">
                        <a:latin typeface="Gill Sans MT" panose="020B0502020104020203" pitchFamily="34" charset="0"/>
                      </a:endParaRPr>
                    </a:p>
                  </a:txBody>
                  <a:tcPr/>
                </a:tc>
                <a:tc>
                  <a:txBody>
                    <a:bodyPr/>
                    <a:lstStyle/>
                    <a:p>
                      <a:pPr>
                        <a:lnSpc>
                          <a:spcPct val="100000"/>
                        </a:lnSpc>
                      </a:pPr>
                      <a:r>
                        <a:rPr lang="en-ZA" sz="2000" b="1" kern="1200" dirty="0">
                          <a:effectLst/>
                        </a:rPr>
                        <a:t>012 741 3221 / 012 741 3225</a:t>
                      </a:r>
                      <a:endParaRPr lang="en-ZA" sz="2000" b="1" dirty="0">
                        <a:latin typeface="Gill Sans MT" panose="020B0502020104020203" pitchFamily="34" charset="0"/>
                      </a:endParaRPr>
                    </a:p>
                  </a:txBody>
                  <a:tcPr/>
                </a:tc>
                <a:extLst>
                  <a:ext uri="{0D108BD9-81ED-4DB2-BD59-A6C34878D82A}">
                    <a16:rowId xmlns:a16="http://schemas.microsoft.com/office/drawing/2014/main" val="4055646267"/>
                  </a:ext>
                </a:extLst>
              </a:tr>
              <a:tr h="370840">
                <a:tc>
                  <a:txBody>
                    <a:bodyPr/>
                    <a:lstStyle/>
                    <a:p>
                      <a:pPr>
                        <a:lnSpc>
                          <a:spcPct val="100000"/>
                        </a:lnSpc>
                      </a:pPr>
                      <a:r>
                        <a:rPr lang="en-US" sz="2000" b="1" dirty="0"/>
                        <a:t>Direct email</a:t>
                      </a:r>
                      <a:endParaRPr lang="en-ZA" sz="2000" b="1" dirty="0">
                        <a:latin typeface="Gill Sans MT" panose="020B0502020104020203" pitchFamily="34" charset="0"/>
                      </a:endParaRPr>
                    </a:p>
                  </a:txBody>
                  <a:tcPr/>
                </a:tc>
                <a:tc>
                  <a:txBody>
                    <a:bodyPr/>
                    <a:lstStyle/>
                    <a:p>
                      <a:pPr>
                        <a:lnSpc>
                          <a:spcPct val="100000"/>
                        </a:lnSpc>
                      </a:pPr>
                      <a:r>
                        <a:rPr lang="en-US" sz="2000" b="1" dirty="0">
                          <a:latin typeface="Gill Sans MT" panose="020B0502020104020203" pitchFamily="34" charset="0"/>
                          <a:hlinkClick r:id="rId3"/>
                        </a:rPr>
                        <a:t>violan@sefa.org.za</a:t>
                      </a:r>
                      <a:r>
                        <a:rPr lang="en-US" sz="2000" b="1" dirty="0">
                          <a:latin typeface="Gill Sans MT" panose="020B0502020104020203" pitchFamily="34" charset="0"/>
                        </a:rPr>
                        <a:t> / </a:t>
                      </a:r>
                      <a:r>
                        <a:rPr lang="en-US" sz="2000" b="1" dirty="0">
                          <a:latin typeface="Gill Sans MT" panose="020B0502020104020203" pitchFamily="34" charset="0"/>
                          <a:hlinkClick r:id="rId4"/>
                        </a:rPr>
                        <a:t>denicec@sefa.org.za</a:t>
                      </a:r>
                      <a:r>
                        <a:rPr lang="en-US" sz="2000" b="1" dirty="0">
                          <a:latin typeface="Gill Sans MT" panose="020B0502020104020203" pitchFamily="34" charset="0"/>
                        </a:rPr>
                        <a:t>  </a:t>
                      </a:r>
                      <a:endParaRPr lang="en-ZA" sz="2000" b="1" dirty="0">
                        <a:latin typeface="Gill Sans MT" panose="020B0502020104020203" pitchFamily="34" charset="0"/>
                      </a:endParaRPr>
                    </a:p>
                  </a:txBody>
                  <a:tcPr/>
                </a:tc>
                <a:extLst>
                  <a:ext uri="{0D108BD9-81ED-4DB2-BD59-A6C34878D82A}">
                    <a16:rowId xmlns:a16="http://schemas.microsoft.com/office/drawing/2014/main" val="124063367"/>
                  </a:ext>
                </a:extLst>
              </a:tr>
              <a:tr h="370840">
                <a:tc>
                  <a:txBody>
                    <a:bodyPr/>
                    <a:lstStyle/>
                    <a:p>
                      <a:pPr>
                        <a:lnSpc>
                          <a:spcPct val="100000"/>
                        </a:lnSpc>
                      </a:pPr>
                      <a:r>
                        <a:rPr lang="en-US" sz="2000" b="1" dirty="0"/>
                        <a:t>Online application link</a:t>
                      </a:r>
                      <a:endParaRPr lang="en-ZA" sz="2000" b="1" dirty="0">
                        <a:latin typeface="Gill Sans MT" panose="020B0502020104020203" pitchFamily="34" charset="0"/>
                      </a:endParaRPr>
                    </a:p>
                  </a:txBody>
                  <a:tcPr/>
                </a:tc>
                <a:tc>
                  <a:txBody>
                    <a:bodyPr/>
                    <a:lstStyle/>
                    <a:p>
                      <a:pPr>
                        <a:lnSpc>
                          <a:spcPct val="100000"/>
                        </a:lnSpc>
                      </a:pPr>
                      <a:r>
                        <a:rPr lang="en-ZA" sz="2000" b="1" dirty="0">
                          <a:hlinkClick r:id="rId2"/>
                        </a:rPr>
                        <a:t>www.sefa.org.za</a:t>
                      </a:r>
                      <a:r>
                        <a:rPr lang="en-ZA" sz="2000" b="1" dirty="0"/>
                        <a:t> – </a:t>
                      </a:r>
                      <a:r>
                        <a:rPr lang="en-ZA" sz="2000" b="1" i="1" dirty="0"/>
                        <a:t>apply here (pre-screening)</a:t>
                      </a:r>
                      <a:endParaRPr lang="en-ZA" sz="2000" b="1" i="1" dirty="0">
                        <a:latin typeface="Gill Sans MT" panose="020B0502020104020203" pitchFamily="34" charset="0"/>
                      </a:endParaRPr>
                    </a:p>
                  </a:txBody>
                  <a:tcPr/>
                </a:tc>
                <a:extLst>
                  <a:ext uri="{0D108BD9-81ED-4DB2-BD59-A6C34878D82A}">
                    <a16:rowId xmlns:a16="http://schemas.microsoft.com/office/drawing/2014/main" val="903234628"/>
                  </a:ext>
                </a:extLst>
              </a:tr>
            </a:tbl>
          </a:graphicData>
        </a:graphic>
      </p:graphicFrame>
      <p:graphicFrame>
        <p:nvGraphicFramePr>
          <p:cNvPr id="2" name="Table 1">
            <a:extLst>
              <a:ext uri="{FF2B5EF4-FFF2-40B4-BE49-F238E27FC236}">
                <a16:creationId xmlns:a16="http://schemas.microsoft.com/office/drawing/2014/main" id="{D565BE5E-746F-4429-9E0A-F9F2E56122A9}"/>
              </a:ext>
            </a:extLst>
          </p:cNvPr>
          <p:cNvGraphicFramePr>
            <a:graphicFrameLocks noGrp="1"/>
          </p:cNvGraphicFramePr>
          <p:nvPr>
            <p:extLst>
              <p:ext uri="{D42A27DB-BD31-4B8C-83A1-F6EECF244321}">
                <p14:modId xmlns:p14="http://schemas.microsoft.com/office/powerpoint/2010/main" val="1715032192"/>
              </p:ext>
            </p:extLst>
          </p:nvPr>
        </p:nvGraphicFramePr>
        <p:xfrm>
          <a:off x="1590262" y="3305544"/>
          <a:ext cx="8878955" cy="396240"/>
        </p:xfrm>
        <a:graphic>
          <a:graphicData uri="http://schemas.openxmlformats.org/drawingml/2006/table">
            <a:tbl>
              <a:tblPr firstRow="1" bandRow="1">
                <a:tableStyleId>{5DA37D80-6434-44D0-A028-1B22A696006F}</a:tableStyleId>
              </a:tblPr>
              <a:tblGrid>
                <a:gridCol w="3825839">
                  <a:extLst>
                    <a:ext uri="{9D8B030D-6E8A-4147-A177-3AD203B41FA5}">
                      <a16:colId xmlns:a16="http://schemas.microsoft.com/office/drawing/2014/main" val="1809173545"/>
                    </a:ext>
                  </a:extLst>
                </a:gridCol>
                <a:gridCol w="5053116">
                  <a:extLst>
                    <a:ext uri="{9D8B030D-6E8A-4147-A177-3AD203B41FA5}">
                      <a16:colId xmlns:a16="http://schemas.microsoft.com/office/drawing/2014/main" val="981841436"/>
                    </a:ext>
                  </a:extLst>
                </a:gridCol>
              </a:tblGrid>
              <a:tr h="370840">
                <a:tc>
                  <a:txBody>
                    <a:bodyPr/>
                    <a:lstStyle/>
                    <a:p>
                      <a:pPr>
                        <a:lnSpc>
                          <a:spcPct val="100000"/>
                        </a:lnSpc>
                      </a:pPr>
                      <a:r>
                        <a:rPr lang="en-US" sz="2000" b="1" dirty="0"/>
                        <a:t>Co-locations</a:t>
                      </a:r>
                      <a:endParaRPr lang="en-ZA" sz="2000" b="1" dirty="0">
                        <a:latin typeface="Gill Sans MT" panose="020B0502020104020203" pitchFamily="34" charset="0"/>
                      </a:endParaRPr>
                    </a:p>
                  </a:txBody>
                  <a:tcPr/>
                </a:tc>
                <a:tc>
                  <a:txBody>
                    <a:bodyPr/>
                    <a:lstStyle/>
                    <a:p>
                      <a:pPr>
                        <a:lnSpc>
                          <a:spcPct val="100000"/>
                        </a:lnSpc>
                      </a:pPr>
                      <a:r>
                        <a:rPr lang="en-ZA" sz="2000" b="1" dirty="0" err="1"/>
                        <a:t>seda</a:t>
                      </a:r>
                      <a:r>
                        <a:rPr lang="en-ZA" sz="2000" b="1" dirty="0"/>
                        <a:t> offices </a:t>
                      </a:r>
                      <a:endParaRPr lang="en-ZA" sz="2000" b="1" i="1" u="sng" dirty="0">
                        <a:latin typeface="Gill Sans MT" panose="020B0502020104020203" pitchFamily="34" charset="0"/>
                      </a:endParaRPr>
                    </a:p>
                  </a:txBody>
                  <a:tcPr/>
                </a:tc>
                <a:extLst>
                  <a:ext uri="{0D108BD9-81ED-4DB2-BD59-A6C34878D82A}">
                    <a16:rowId xmlns:a16="http://schemas.microsoft.com/office/drawing/2014/main" val="302169913"/>
                  </a:ext>
                </a:extLst>
              </a:tr>
            </a:tbl>
          </a:graphicData>
        </a:graphic>
      </p:graphicFrame>
    </p:spTree>
    <p:extLst>
      <p:ext uri="{BB962C8B-B14F-4D97-AF65-F5344CB8AC3E}">
        <p14:creationId xmlns:p14="http://schemas.microsoft.com/office/powerpoint/2010/main" val="285311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3DF407-F0EB-4634-831F-36EDA9A35639}"/>
              </a:ext>
            </a:extLst>
          </p:cNvPr>
          <p:cNvGraphicFramePr>
            <a:graphicFrameLocks noGrp="1"/>
          </p:cNvGraphicFramePr>
          <p:nvPr>
            <p:extLst>
              <p:ext uri="{D42A27DB-BD31-4B8C-83A1-F6EECF244321}">
                <p14:modId xmlns:p14="http://schemas.microsoft.com/office/powerpoint/2010/main" val="346144989"/>
              </p:ext>
            </p:extLst>
          </p:nvPr>
        </p:nvGraphicFramePr>
        <p:xfrm>
          <a:off x="1984039" y="1824169"/>
          <a:ext cx="4058205" cy="4146772"/>
        </p:xfrm>
        <a:graphic>
          <a:graphicData uri="http://schemas.openxmlformats.org/drawingml/2006/table">
            <a:tbl>
              <a:tblPr firstRow="1" bandRow="1">
                <a:tableStyleId>{5C22544A-7EE6-4342-B048-85BDC9FD1C3A}</a:tableStyleId>
              </a:tblPr>
              <a:tblGrid>
                <a:gridCol w="4058205">
                  <a:extLst>
                    <a:ext uri="{9D8B030D-6E8A-4147-A177-3AD203B41FA5}">
                      <a16:colId xmlns:a16="http://schemas.microsoft.com/office/drawing/2014/main" val="20000"/>
                    </a:ext>
                  </a:extLst>
                </a:gridCol>
              </a:tblGrid>
              <a:tr h="481709">
                <a:tc>
                  <a:txBody>
                    <a:bodyPr/>
                    <a:lstStyle/>
                    <a:p>
                      <a:pPr algn="ctr">
                        <a:lnSpc>
                          <a:spcPct val="150000"/>
                        </a:lnSpc>
                      </a:pPr>
                      <a:r>
                        <a:rPr lang="en-US" sz="1500" b="0" dirty="0">
                          <a:solidFill>
                            <a:schemeClr val="tx1"/>
                          </a:solidFill>
                          <a:latin typeface="Gill Sans MT" panose="020B0502020104020203" pitchFamily="34" charset="0"/>
                        </a:rPr>
                        <a:t>Business</a:t>
                      </a:r>
                      <a:r>
                        <a:rPr lang="en-US" sz="1500" b="0" baseline="0" dirty="0">
                          <a:solidFill>
                            <a:schemeClr val="tx1"/>
                          </a:solidFill>
                          <a:latin typeface="Gill Sans MT" panose="020B0502020104020203" pitchFamily="34" charset="0"/>
                        </a:rPr>
                        <a:t> phases and financing instruments</a:t>
                      </a:r>
                      <a:endParaRPr lang="en-US" sz="1500" b="0" dirty="0">
                        <a:solidFill>
                          <a:schemeClr val="tx1"/>
                        </a:solidFill>
                        <a:latin typeface="Gill Sans MT" panose="020B0502020104020203" pitchFamily="34" charset="0"/>
                      </a:endParaRPr>
                    </a:p>
                  </a:txBody>
                  <a:tcPr marL="78191" marR="78191" marT="39095" marB="39095" anchor="ctr">
                    <a:solidFill>
                      <a:schemeClr val="bg1">
                        <a:lumMod val="65000"/>
                      </a:schemeClr>
                    </a:solidFill>
                  </a:tcPr>
                </a:tc>
                <a:extLst>
                  <a:ext uri="{0D108BD9-81ED-4DB2-BD59-A6C34878D82A}">
                    <a16:rowId xmlns:a16="http://schemas.microsoft.com/office/drawing/2014/main" val="10000"/>
                  </a:ext>
                </a:extLst>
              </a:tr>
              <a:tr h="3665063">
                <a:tc>
                  <a:txBody>
                    <a:bodyPr/>
                    <a:lstStyle/>
                    <a:p>
                      <a:pPr marL="361950" indent="-361950" algn="l">
                        <a:lnSpc>
                          <a:spcPct val="150000"/>
                        </a:lnSpc>
                        <a:buFont typeface="Arial" pitchFamily="34" charset="0"/>
                        <a:buChar char="•"/>
                      </a:pPr>
                      <a:r>
                        <a:rPr lang="en-GB" sz="1500" b="0" dirty="0">
                          <a:solidFill>
                            <a:schemeClr val="tx1"/>
                          </a:solidFill>
                          <a:latin typeface="Gill Sans MT" panose="020B0502020104020203" pitchFamily="34" charset="0"/>
                        </a:rPr>
                        <a:t>Start-up</a:t>
                      </a:r>
                    </a:p>
                    <a:p>
                      <a:pPr marL="361950" indent="-361950" algn="l">
                        <a:lnSpc>
                          <a:spcPct val="150000"/>
                        </a:lnSpc>
                        <a:buFont typeface="Arial" pitchFamily="34" charset="0"/>
                        <a:buChar char="•"/>
                      </a:pPr>
                      <a:r>
                        <a:rPr lang="en-GB" sz="1500" b="0" dirty="0">
                          <a:solidFill>
                            <a:schemeClr val="tx1"/>
                          </a:solidFill>
                          <a:latin typeface="Gill Sans MT" panose="020B0502020104020203" pitchFamily="34" charset="0"/>
                        </a:rPr>
                        <a:t>Expansion</a:t>
                      </a:r>
                    </a:p>
                    <a:p>
                      <a:pPr marL="361950" indent="-361950" algn="l">
                        <a:lnSpc>
                          <a:spcPct val="150000"/>
                        </a:lnSpc>
                        <a:buFont typeface="Arial" pitchFamily="34" charset="0"/>
                        <a:buChar char="•"/>
                      </a:pPr>
                      <a:r>
                        <a:rPr lang="en-GB" sz="1500" b="0" dirty="0">
                          <a:solidFill>
                            <a:schemeClr val="tx1"/>
                          </a:solidFill>
                          <a:latin typeface="Gill Sans MT" panose="020B0502020104020203" pitchFamily="34" charset="0"/>
                        </a:rPr>
                        <a:t>Acquisition</a:t>
                      </a:r>
                    </a:p>
                    <a:p>
                      <a:pPr marL="361950" indent="-361950" algn="l">
                        <a:lnSpc>
                          <a:spcPct val="150000"/>
                        </a:lnSpc>
                        <a:buFont typeface="Arial" pitchFamily="34" charset="0"/>
                        <a:buChar char="•"/>
                      </a:pPr>
                      <a:r>
                        <a:rPr lang="en-GB" sz="1500" b="0" dirty="0">
                          <a:solidFill>
                            <a:schemeClr val="tx1"/>
                          </a:solidFill>
                          <a:latin typeface="Gill Sans MT" panose="020B0502020104020203" pitchFamily="34" charset="0"/>
                        </a:rPr>
                        <a:t>Asset</a:t>
                      </a:r>
                      <a:r>
                        <a:rPr lang="en-GB" sz="1500" b="0" baseline="0" dirty="0">
                          <a:solidFill>
                            <a:schemeClr val="tx1"/>
                          </a:solidFill>
                          <a:latin typeface="Gill Sans MT" panose="020B0502020104020203" pitchFamily="34" charset="0"/>
                        </a:rPr>
                        <a:t> finance</a:t>
                      </a:r>
                    </a:p>
                    <a:p>
                      <a:pPr marL="361950" indent="-361950" algn="l">
                        <a:lnSpc>
                          <a:spcPct val="150000"/>
                        </a:lnSpc>
                        <a:buFont typeface="Arial" pitchFamily="34" charset="0"/>
                        <a:buChar char="•"/>
                      </a:pPr>
                      <a:r>
                        <a:rPr lang="en-GB" sz="1500" b="0" baseline="0" dirty="0">
                          <a:solidFill>
                            <a:schemeClr val="tx1"/>
                          </a:solidFill>
                          <a:latin typeface="Gill Sans MT" panose="020B0502020104020203" pitchFamily="34" charset="0"/>
                        </a:rPr>
                        <a:t>Working capital (inventory/stock)</a:t>
                      </a:r>
                    </a:p>
                  </a:txBody>
                  <a:tcPr marL="78191" marR="78191" marT="39095" marB="39095"/>
                </a:tc>
                <a:extLst>
                  <a:ext uri="{0D108BD9-81ED-4DB2-BD59-A6C34878D82A}">
                    <a16:rowId xmlns:a16="http://schemas.microsoft.com/office/drawing/2014/main" val="10001"/>
                  </a:ext>
                </a:extLst>
              </a:tr>
            </a:tbl>
          </a:graphicData>
        </a:graphic>
      </p:graphicFrame>
      <p:sp>
        <p:nvSpPr>
          <p:cNvPr id="3" name="Title 1">
            <a:extLst>
              <a:ext uri="{FF2B5EF4-FFF2-40B4-BE49-F238E27FC236}">
                <a16:creationId xmlns:a16="http://schemas.microsoft.com/office/drawing/2014/main" id="{AE96D7B2-953D-402F-A766-14CE58A18BFE}"/>
              </a:ext>
            </a:extLst>
          </p:cNvPr>
          <p:cNvSpPr>
            <a:spLocks noGrp="1"/>
          </p:cNvSpPr>
          <p:nvPr>
            <p:ph type="title"/>
          </p:nvPr>
        </p:nvSpPr>
        <p:spPr>
          <a:xfrm>
            <a:off x="2455842" y="195462"/>
            <a:ext cx="6449168" cy="827667"/>
          </a:xfrm>
        </p:spPr>
        <p:txBody>
          <a:bodyPr>
            <a:normAutofit/>
          </a:bodyPr>
          <a:lstStyle/>
          <a:p>
            <a:pPr algn="ctr"/>
            <a:r>
              <a:rPr lang="en-ZA" sz="3600" b="1" dirty="0">
                <a:solidFill>
                  <a:schemeClr val="tx1"/>
                </a:solidFill>
                <a:latin typeface="Calibri" panose="020F0502020204030204" pitchFamily="34" charset="0"/>
                <a:cs typeface="Calibri" panose="020F0502020204030204" pitchFamily="34" charset="0"/>
              </a:rPr>
              <a:t>Lending Focus</a:t>
            </a:r>
          </a:p>
        </p:txBody>
      </p:sp>
      <p:graphicFrame>
        <p:nvGraphicFramePr>
          <p:cNvPr id="4" name="Table 3">
            <a:extLst>
              <a:ext uri="{FF2B5EF4-FFF2-40B4-BE49-F238E27FC236}">
                <a16:creationId xmlns:a16="http://schemas.microsoft.com/office/drawing/2014/main" id="{51BB0F12-5379-4A8A-A617-57C26984DE04}"/>
              </a:ext>
            </a:extLst>
          </p:cNvPr>
          <p:cNvGraphicFramePr>
            <a:graphicFrameLocks noGrp="1"/>
          </p:cNvGraphicFramePr>
          <p:nvPr>
            <p:extLst>
              <p:ext uri="{D42A27DB-BD31-4B8C-83A1-F6EECF244321}">
                <p14:modId xmlns:p14="http://schemas.microsoft.com/office/powerpoint/2010/main" val="1443649813"/>
              </p:ext>
            </p:extLst>
          </p:nvPr>
        </p:nvGraphicFramePr>
        <p:xfrm>
          <a:off x="6000039" y="1816365"/>
          <a:ext cx="4058205" cy="4212726"/>
        </p:xfrm>
        <a:graphic>
          <a:graphicData uri="http://schemas.openxmlformats.org/drawingml/2006/table">
            <a:tbl>
              <a:tblPr firstRow="1" bandRow="1">
                <a:tableStyleId>{5C22544A-7EE6-4342-B048-85BDC9FD1C3A}</a:tableStyleId>
              </a:tblPr>
              <a:tblGrid>
                <a:gridCol w="4058205">
                  <a:extLst>
                    <a:ext uri="{9D8B030D-6E8A-4147-A177-3AD203B41FA5}">
                      <a16:colId xmlns:a16="http://schemas.microsoft.com/office/drawing/2014/main" val="20000"/>
                    </a:ext>
                  </a:extLst>
                </a:gridCol>
              </a:tblGrid>
              <a:tr h="497280">
                <a:tc>
                  <a:txBody>
                    <a:bodyPr/>
                    <a:lstStyle/>
                    <a:p>
                      <a:pPr algn="ctr">
                        <a:lnSpc>
                          <a:spcPct val="150000"/>
                        </a:lnSpc>
                      </a:pPr>
                      <a:r>
                        <a:rPr lang="en-US" sz="1500" b="0">
                          <a:solidFill>
                            <a:schemeClr val="tx1"/>
                          </a:solidFill>
                          <a:latin typeface="Gill Sans MT" panose="020B0502020104020203" pitchFamily="34" charset="0"/>
                        </a:rPr>
                        <a:t>Eligibility Criteria</a:t>
                      </a:r>
                    </a:p>
                  </a:txBody>
                  <a:tcPr marL="78191" marR="78191" marT="39095" marB="39095" anchor="ctr">
                    <a:solidFill>
                      <a:schemeClr val="bg1">
                        <a:lumMod val="65000"/>
                      </a:schemeClr>
                    </a:solidFill>
                  </a:tcPr>
                </a:tc>
                <a:extLst>
                  <a:ext uri="{0D108BD9-81ED-4DB2-BD59-A6C34878D82A}">
                    <a16:rowId xmlns:a16="http://schemas.microsoft.com/office/drawing/2014/main" val="10000"/>
                  </a:ext>
                </a:extLst>
              </a:tr>
              <a:tr h="3715446">
                <a:tc>
                  <a:txBody>
                    <a:bodyPr/>
                    <a:lstStyle/>
                    <a:p>
                      <a:pPr marL="285750" indent="-285750">
                        <a:lnSpc>
                          <a:spcPct val="150000"/>
                        </a:lnSpc>
                        <a:spcBef>
                          <a:spcPts val="600"/>
                        </a:spcBef>
                        <a:buClr>
                          <a:srgbClr val="F07F09"/>
                        </a:buClr>
                        <a:buFont typeface="Wingdings" panose="05000000000000000000" pitchFamily="2" charset="2"/>
                        <a:buChar char="§"/>
                        <a:defRPr/>
                      </a:pPr>
                      <a:r>
                        <a:rPr lang="x-none" sz="1500" b="0" kern="0" dirty="0">
                          <a:latin typeface="Gill Sans MT" panose="020B0502020104020203" pitchFamily="34" charset="0"/>
                          <a:cs typeface="Arial" panose="020B0604020202020204" pitchFamily="34" charset="0"/>
                        </a:rPr>
                        <a:t>S</a:t>
                      </a:r>
                      <a:r>
                        <a:rPr lang="en-ZA" sz="1500" b="0" kern="0" dirty="0">
                          <a:latin typeface="Gill Sans MT" panose="020B0502020104020203" pitchFamily="34" charset="0"/>
                          <a:cs typeface="Arial" panose="020B0604020202020204" pitchFamily="34" charset="0"/>
                        </a:rPr>
                        <a:t>A C</a:t>
                      </a:r>
                      <a:r>
                        <a:rPr lang="x-none" sz="1500" b="0" kern="0" dirty="0">
                          <a:latin typeface="Gill Sans MT" panose="020B0502020104020203" pitchFamily="34" charset="0"/>
                          <a:cs typeface="Arial" panose="020B0604020202020204" pitchFamily="34" charset="0"/>
                        </a:rPr>
                        <a:t>itizen</a:t>
                      </a:r>
                      <a:r>
                        <a:rPr lang="en-US" sz="1500" b="0" kern="0" dirty="0">
                          <a:latin typeface="Gill Sans MT" panose="020B0502020104020203" pitchFamily="34" charset="0"/>
                          <a:cs typeface="Arial" panose="020B0604020202020204" pitchFamily="34" charset="0"/>
                        </a:rPr>
                        <a:t>s</a:t>
                      </a:r>
                    </a:p>
                    <a:p>
                      <a:pPr marL="285750" indent="-285750">
                        <a:lnSpc>
                          <a:spcPct val="150000"/>
                        </a:lnSpc>
                        <a:spcBef>
                          <a:spcPts val="600"/>
                        </a:spcBef>
                        <a:buClr>
                          <a:srgbClr val="F07F09"/>
                        </a:buClr>
                        <a:buFont typeface="Wingdings" panose="05000000000000000000" pitchFamily="2" charset="2"/>
                        <a:buChar char="§"/>
                        <a:defRPr/>
                      </a:pPr>
                      <a:r>
                        <a:rPr lang="en-ZA" sz="1500" b="0" kern="0" dirty="0">
                          <a:latin typeface="Gill Sans MT" panose="020B0502020104020203" pitchFamily="34" charset="0"/>
                          <a:cs typeface="Arial" panose="020B0604020202020204" pitchFamily="34" charset="0"/>
                        </a:rPr>
                        <a:t>Registered and operate in South Africa</a:t>
                      </a:r>
                    </a:p>
                    <a:p>
                      <a:pPr marL="285750" indent="-285750">
                        <a:lnSpc>
                          <a:spcPct val="150000"/>
                        </a:lnSpc>
                        <a:spcBef>
                          <a:spcPts val="600"/>
                        </a:spcBef>
                        <a:buClr>
                          <a:srgbClr val="F07F09"/>
                        </a:buClr>
                        <a:buFont typeface="Wingdings" panose="05000000000000000000" pitchFamily="2" charset="2"/>
                        <a:buChar char="§"/>
                        <a:defRPr/>
                      </a:pPr>
                      <a:r>
                        <a:rPr lang="en-ZA" sz="1500" b="0" kern="0" dirty="0">
                          <a:latin typeface="Gill Sans MT" panose="020B0502020104020203" pitchFamily="34" charset="0"/>
                          <a:cs typeface="Arial" panose="020B0604020202020204" pitchFamily="34" charset="0"/>
                        </a:rPr>
                        <a:t>B</a:t>
                      </a:r>
                      <a:r>
                        <a:rPr lang="x-none" sz="1500" b="0" kern="0" dirty="0">
                          <a:latin typeface="Gill Sans MT" panose="020B0502020104020203" pitchFamily="34" charset="0"/>
                          <a:cs typeface="Arial" panose="020B0604020202020204" pitchFamily="34" charset="0"/>
                        </a:rPr>
                        <a:t>usiness plan</a:t>
                      </a:r>
                      <a:r>
                        <a:rPr lang="en-ZA" sz="1500" b="0" kern="0" dirty="0">
                          <a:latin typeface="Gill Sans MT" panose="020B0502020104020203" pitchFamily="34" charset="0"/>
                          <a:cs typeface="Arial" panose="020B0604020202020204" pitchFamily="34" charset="0"/>
                        </a:rPr>
                        <a:t> / profile</a:t>
                      </a:r>
                      <a:endParaRPr lang="en-US" sz="1500" b="0" kern="0" dirty="0">
                        <a:latin typeface="Gill Sans MT" panose="020B0502020104020203" pitchFamily="34" charset="0"/>
                        <a:cs typeface="Arial" panose="020B0604020202020204" pitchFamily="34" charset="0"/>
                      </a:endParaRPr>
                    </a:p>
                    <a:p>
                      <a:pPr marL="285750" indent="-285750">
                        <a:lnSpc>
                          <a:spcPct val="150000"/>
                        </a:lnSpc>
                        <a:spcBef>
                          <a:spcPts val="600"/>
                        </a:spcBef>
                        <a:buClr>
                          <a:srgbClr val="F07F09"/>
                        </a:buClr>
                        <a:buFont typeface="Wingdings" panose="05000000000000000000" pitchFamily="2" charset="2"/>
                        <a:buChar char="§"/>
                        <a:defRPr/>
                      </a:pPr>
                      <a:r>
                        <a:rPr lang="en-US" sz="1500" b="0" kern="0" dirty="0">
                          <a:latin typeface="Gill Sans MT" panose="020B0502020104020203" pitchFamily="34" charset="0"/>
                          <a:cs typeface="Arial" panose="020B0604020202020204" pitchFamily="34" charset="0"/>
                        </a:rPr>
                        <a:t>The majority shareholder as the </a:t>
                      </a:r>
                      <a:r>
                        <a:rPr lang="x-none" sz="1500" b="0" kern="0" dirty="0">
                          <a:latin typeface="Gill Sans MT" panose="020B0502020104020203" pitchFamily="34" charset="0"/>
                          <a:cs typeface="Arial" panose="020B0604020202020204" pitchFamily="34" charset="0"/>
                        </a:rPr>
                        <a:t>owner manager</a:t>
                      </a:r>
                      <a:r>
                        <a:rPr lang="en-US" sz="1500" b="0" kern="0" dirty="0">
                          <a:latin typeface="Gill Sans MT" panose="020B0502020104020203" pitchFamily="34" charset="0"/>
                          <a:cs typeface="Arial" panose="020B0604020202020204" pitchFamily="34" charset="0"/>
                        </a:rPr>
                        <a:t> of the business</a:t>
                      </a:r>
                    </a:p>
                    <a:p>
                      <a:pPr marL="285750" indent="-285750">
                        <a:lnSpc>
                          <a:spcPct val="150000"/>
                        </a:lnSpc>
                        <a:spcBef>
                          <a:spcPts val="600"/>
                        </a:spcBef>
                        <a:buClr>
                          <a:srgbClr val="F07F09"/>
                        </a:buClr>
                        <a:buFont typeface="Wingdings" panose="05000000000000000000" pitchFamily="2" charset="2"/>
                        <a:buChar char="§"/>
                        <a:defRPr/>
                      </a:pPr>
                      <a:r>
                        <a:rPr lang="en-ZA" sz="1500" b="0" kern="0" dirty="0">
                          <a:latin typeface="Gill Sans MT" panose="020B0502020104020203" pitchFamily="34" charset="0"/>
                          <a:cs typeface="Arial" panose="020B0604020202020204" pitchFamily="34" charset="0"/>
                        </a:rPr>
                        <a:t>Valid Tax Clearance Certificate</a:t>
                      </a:r>
                    </a:p>
                    <a:p>
                      <a:pPr marL="285750" indent="-285750">
                        <a:lnSpc>
                          <a:spcPct val="150000"/>
                        </a:lnSpc>
                        <a:spcBef>
                          <a:spcPts val="600"/>
                        </a:spcBef>
                        <a:buClr>
                          <a:srgbClr val="F07F09"/>
                        </a:buClr>
                        <a:buFont typeface="Wingdings" panose="05000000000000000000" pitchFamily="2" charset="2"/>
                        <a:buChar char="§"/>
                        <a:defRPr/>
                      </a:pPr>
                      <a:r>
                        <a:rPr lang="en-ZA" sz="1500" b="0" kern="0" dirty="0">
                          <a:latin typeface="Gill Sans MT" panose="020B0502020104020203" pitchFamily="34" charset="0"/>
                          <a:cs typeface="Arial" panose="020B0604020202020204" pitchFamily="34" charset="0"/>
                        </a:rPr>
                        <a:t>Compliance with applicable legislation</a:t>
                      </a:r>
                    </a:p>
                    <a:p>
                      <a:pPr marL="0" indent="0">
                        <a:lnSpc>
                          <a:spcPct val="150000"/>
                        </a:lnSpc>
                        <a:spcBef>
                          <a:spcPts val="600"/>
                        </a:spcBef>
                        <a:buClr>
                          <a:srgbClr val="F07F09"/>
                        </a:buClr>
                        <a:buFont typeface="Wingdings" panose="05000000000000000000" pitchFamily="2" charset="2"/>
                        <a:buNone/>
                        <a:defRPr/>
                      </a:pPr>
                      <a:endParaRPr lang="en-ZA" sz="1400" b="1" kern="0" dirty="0">
                        <a:latin typeface="Gill Sans MT" panose="020B0502020104020203" pitchFamily="34" charset="0"/>
                        <a:cs typeface="Arial" panose="020B0604020202020204" pitchFamily="34" charset="0"/>
                      </a:endParaRPr>
                    </a:p>
                  </a:txBody>
                  <a:tcPr marL="78191" marR="78191" marT="39095" marB="39095"/>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8037C7E-1167-4EF1-AA54-9D89A6637F79}"/>
              </a:ext>
            </a:extLst>
          </p:cNvPr>
          <p:cNvGraphicFramePr>
            <a:graphicFrameLocks noGrp="1"/>
          </p:cNvGraphicFramePr>
          <p:nvPr>
            <p:extLst>
              <p:ext uri="{D42A27DB-BD31-4B8C-83A1-F6EECF244321}">
                <p14:modId xmlns:p14="http://schemas.microsoft.com/office/powerpoint/2010/main" val="444974317"/>
              </p:ext>
            </p:extLst>
          </p:nvPr>
        </p:nvGraphicFramePr>
        <p:xfrm>
          <a:off x="1984040" y="1197339"/>
          <a:ext cx="8090320" cy="562378"/>
        </p:xfrm>
        <a:graphic>
          <a:graphicData uri="http://schemas.openxmlformats.org/drawingml/2006/table">
            <a:tbl>
              <a:tblPr firstRow="1" bandRow="1">
                <a:tableStyleId>{5C22544A-7EE6-4342-B048-85BDC9FD1C3A}</a:tableStyleId>
              </a:tblPr>
              <a:tblGrid>
                <a:gridCol w="8090320">
                  <a:extLst>
                    <a:ext uri="{9D8B030D-6E8A-4147-A177-3AD203B41FA5}">
                      <a16:colId xmlns:a16="http://schemas.microsoft.com/office/drawing/2014/main" val="20000"/>
                    </a:ext>
                  </a:extLst>
                </a:gridCol>
              </a:tblGrid>
              <a:tr h="430050">
                <a:tc>
                  <a:txBody>
                    <a:bodyPr/>
                    <a:lstStyle/>
                    <a:p>
                      <a:pPr algn="ctr">
                        <a:lnSpc>
                          <a:spcPct val="150000"/>
                        </a:lnSpc>
                      </a:pPr>
                      <a:r>
                        <a:rPr lang="en-US" sz="2400" dirty="0">
                          <a:solidFill>
                            <a:schemeClr val="tx1"/>
                          </a:solidFill>
                          <a:latin typeface="Gill Sans MT" panose="020B0502020104020203" pitchFamily="34" charset="0"/>
                        </a:rPr>
                        <a:t>SMMEs &amp; Co-Operatives</a:t>
                      </a:r>
                    </a:p>
                  </a:txBody>
                  <a:tcPr marL="78191" marR="78191" marT="39095" marB="39095" anchor="ctr">
                    <a:solidFill>
                      <a:schemeClr val="accent2"/>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A41B013-477F-4361-9238-2BDC799EC279}"/>
              </a:ext>
            </a:extLst>
          </p:cNvPr>
          <p:cNvGraphicFramePr>
            <a:graphicFrameLocks noGrp="1"/>
          </p:cNvGraphicFramePr>
          <p:nvPr>
            <p:extLst>
              <p:ext uri="{D42A27DB-BD31-4B8C-83A1-F6EECF244321}">
                <p14:modId xmlns:p14="http://schemas.microsoft.com/office/powerpoint/2010/main" val="1185456751"/>
              </p:ext>
            </p:extLst>
          </p:nvPr>
        </p:nvGraphicFramePr>
        <p:xfrm>
          <a:off x="1997292" y="6050558"/>
          <a:ext cx="8077068" cy="570125"/>
        </p:xfrm>
        <a:graphic>
          <a:graphicData uri="http://schemas.openxmlformats.org/drawingml/2006/table">
            <a:tbl>
              <a:tblPr firstRow="1" bandRow="1">
                <a:tableStyleId>{5C22544A-7EE6-4342-B048-85BDC9FD1C3A}</a:tableStyleId>
              </a:tblPr>
              <a:tblGrid>
                <a:gridCol w="8077068">
                  <a:extLst>
                    <a:ext uri="{9D8B030D-6E8A-4147-A177-3AD203B41FA5}">
                      <a16:colId xmlns:a16="http://schemas.microsoft.com/office/drawing/2014/main" val="20000"/>
                    </a:ext>
                  </a:extLst>
                </a:gridCol>
              </a:tblGrid>
              <a:tr h="497364">
                <a:tc>
                  <a:txBody>
                    <a:bodyPr/>
                    <a:lstStyle/>
                    <a:p>
                      <a:pPr algn="ctr">
                        <a:lnSpc>
                          <a:spcPct val="150000"/>
                        </a:lnSpc>
                      </a:pPr>
                      <a:r>
                        <a:rPr lang="en-US" sz="2400" dirty="0">
                          <a:solidFill>
                            <a:schemeClr val="tx1"/>
                          </a:solidFill>
                          <a:latin typeface="+mn-lt"/>
                        </a:rPr>
                        <a:t>Economic Merit, Viability &amp; Sustainability</a:t>
                      </a:r>
                    </a:p>
                  </a:txBody>
                  <a:tcPr marL="78191" marR="78191" marT="39095" marB="39095" anchor="c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082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B73DE-E036-4138-901C-6F867C74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64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7566-C472-5DAC-0643-95FD6FF37787}"/>
              </a:ext>
            </a:extLst>
          </p:cNvPr>
          <p:cNvSpPr>
            <a:spLocks noGrp="1"/>
          </p:cNvSpPr>
          <p:nvPr>
            <p:ph type="title"/>
          </p:nvPr>
        </p:nvSpPr>
        <p:spPr/>
        <p:txBody>
          <a:bodyPr/>
          <a:lstStyle/>
          <a:p>
            <a:r>
              <a:rPr lang="en-ZA" dirty="0"/>
              <a:t>Specialised Funds (Direct Lending)	</a:t>
            </a:r>
          </a:p>
        </p:txBody>
      </p:sp>
      <p:sp>
        <p:nvSpPr>
          <p:cNvPr id="3" name="Content Placeholder 2">
            <a:extLst>
              <a:ext uri="{FF2B5EF4-FFF2-40B4-BE49-F238E27FC236}">
                <a16:creationId xmlns:a16="http://schemas.microsoft.com/office/drawing/2014/main" id="{96454498-501E-28C4-7ABF-0305F36EC8E0}"/>
              </a:ext>
            </a:extLst>
          </p:cNvPr>
          <p:cNvSpPr>
            <a:spLocks noGrp="1"/>
          </p:cNvSpPr>
          <p:nvPr>
            <p:ph idx="1"/>
          </p:nvPr>
        </p:nvSpPr>
        <p:spPr>
          <a:xfrm>
            <a:off x="1133856" y="1825625"/>
            <a:ext cx="9851136" cy="3879139"/>
          </a:xfrm>
        </p:spPr>
        <p:txBody>
          <a:bodyPr>
            <a:normAutofit/>
          </a:bodyPr>
          <a:lstStyle/>
          <a:p>
            <a:pPr>
              <a:buFont typeface="Wingdings" panose="05000000000000000000" pitchFamily="2" charset="2"/>
              <a:buChar char="§"/>
            </a:pPr>
            <a:r>
              <a:rPr lang="en-ZA" b="1" dirty="0" err="1"/>
              <a:t>Amavulandlela</a:t>
            </a:r>
            <a:r>
              <a:rPr lang="en-ZA" b="1" dirty="0"/>
              <a:t> Funding Scheme (Disability)</a:t>
            </a:r>
          </a:p>
          <a:p>
            <a:pPr>
              <a:buFont typeface="Wingdings" panose="05000000000000000000" pitchFamily="2" charset="2"/>
              <a:buChar char="§"/>
            </a:pPr>
            <a:r>
              <a:rPr lang="en-ZA" b="1" dirty="0"/>
              <a:t>Township and Rural Entrepreneurship Programme (TREP)</a:t>
            </a:r>
          </a:p>
          <a:p>
            <a:pPr>
              <a:buFont typeface="Wingdings" panose="05000000000000000000" pitchFamily="2" charset="2"/>
              <a:buChar char="§"/>
            </a:pPr>
            <a:r>
              <a:rPr lang="en-ZA" b="1" dirty="0"/>
              <a:t>Small Enterprise Manufacturing Support Programme (SEMSP)</a:t>
            </a:r>
          </a:p>
          <a:p>
            <a:pPr>
              <a:buFont typeface="Wingdings" panose="05000000000000000000" pitchFamily="2" charset="2"/>
              <a:buChar char="§"/>
            </a:pPr>
            <a:r>
              <a:rPr lang="en-ZA" b="1" dirty="0"/>
              <a:t>Youth Challenge Fund (YCF)</a:t>
            </a:r>
          </a:p>
          <a:p>
            <a:pPr>
              <a:buFont typeface="Wingdings" panose="05000000000000000000" pitchFamily="2" charset="2"/>
              <a:buChar char="§"/>
            </a:pPr>
            <a:r>
              <a:rPr lang="en-ZA" b="1" dirty="0"/>
              <a:t>Purchase Order Programme (POP)</a:t>
            </a:r>
          </a:p>
          <a:p>
            <a:pPr marL="0" indent="0">
              <a:buNone/>
            </a:pPr>
            <a:r>
              <a:rPr lang="en-ZA" b="1" dirty="0">
                <a:solidFill>
                  <a:srgbClr val="F47D21"/>
                </a:solidFill>
              </a:rPr>
              <a:t>Energy Relief Programme not launched yet, however energy funding needs are supported under different funds listed above (</a:t>
            </a:r>
            <a:r>
              <a:rPr lang="en-ZA" b="1" dirty="0" err="1">
                <a:solidFill>
                  <a:srgbClr val="F47D21"/>
                </a:solidFill>
              </a:rPr>
              <a:t>incl</a:t>
            </a:r>
            <a:r>
              <a:rPr lang="en-ZA" b="1" dirty="0">
                <a:solidFill>
                  <a:srgbClr val="F47D21"/>
                </a:solidFill>
              </a:rPr>
              <a:t> battery systems, generators, solar </a:t>
            </a:r>
            <a:r>
              <a:rPr lang="en-ZA" b="1" dirty="0" err="1">
                <a:solidFill>
                  <a:srgbClr val="F47D21"/>
                </a:solidFill>
              </a:rPr>
              <a:t>penals</a:t>
            </a:r>
            <a:r>
              <a:rPr lang="en-ZA" b="1" dirty="0">
                <a:solidFill>
                  <a:srgbClr val="F47D21"/>
                </a:solidFill>
              </a:rPr>
              <a:t>, inverters, etc)</a:t>
            </a:r>
          </a:p>
          <a:p>
            <a:endParaRPr lang="en-ZA" dirty="0"/>
          </a:p>
        </p:txBody>
      </p:sp>
    </p:spTree>
    <p:extLst>
      <p:ext uri="{BB962C8B-B14F-4D97-AF65-F5344CB8AC3E}">
        <p14:creationId xmlns:p14="http://schemas.microsoft.com/office/powerpoint/2010/main" val="303511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749377-8B5E-4242-B397-B822638F7698}"/>
              </a:ext>
            </a:extLst>
          </p:cNvPr>
          <p:cNvSpPr/>
          <p:nvPr/>
        </p:nvSpPr>
        <p:spPr>
          <a:xfrm>
            <a:off x="1033670" y="1175417"/>
            <a:ext cx="10349947" cy="377476"/>
          </a:xfrm>
          <a:prstGeom prst="rect">
            <a:avLst/>
          </a:prstGeom>
          <a:solidFill>
            <a:schemeClr val="bg1"/>
          </a:solidFill>
          <a:effectLst>
            <a:softEdge rad="127000"/>
          </a:effectLst>
        </p:spPr>
        <p:txBody>
          <a:bodyPr wrap="square">
            <a:spAutoFit/>
          </a:bodyPr>
          <a:lstStyle/>
          <a:p>
            <a:pPr>
              <a:lnSpc>
                <a:spcPct val="150000"/>
              </a:lnSpc>
            </a:pPr>
            <a:endParaRPr lang="en-ZA" sz="1400" b="1" kern="0">
              <a:latin typeface="Gill Sans MT" panose="020B0502020104020203" pitchFamily="34" charset="0"/>
              <a:cs typeface="Arial" panose="020B0604020202020204" pitchFamily="34" charset="0"/>
            </a:endParaRPr>
          </a:p>
        </p:txBody>
      </p:sp>
      <p:sp>
        <p:nvSpPr>
          <p:cNvPr id="5" name="Title 1">
            <a:extLst>
              <a:ext uri="{FF2B5EF4-FFF2-40B4-BE49-F238E27FC236}">
                <a16:creationId xmlns:a16="http://schemas.microsoft.com/office/drawing/2014/main" id="{AADD29A8-7802-4532-8D17-B150A41AB008}"/>
              </a:ext>
            </a:extLst>
          </p:cNvPr>
          <p:cNvSpPr txBox="1">
            <a:spLocks/>
          </p:cNvSpPr>
          <p:nvPr/>
        </p:nvSpPr>
        <p:spPr>
          <a:xfrm>
            <a:off x="1562824" y="246235"/>
            <a:ext cx="7886700" cy="612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900" b="1" kern="1200">
                <a:solidFill>
                  <a:srgbClr val="50575F"/>
                </a:solidFill>
                <a:latin typeface="Arial" panose="020B0604020202020204" pitchFamily="34" charset="0"/>
                <a:ea typeface="+mj-ea"/>
                <a:cs typeface="Arial" panose="020B0604020202020204" pitchFamily="34" charset="0"/>
              </a:defRPr>
            </a:lvl1pPr>
          </a:lstStyle>
          <a:p>
            <a:pPr algn="ctr"/>
            <a:r>
              <a:rPr lang="en-ZA" sz="3600" dirty="0" err="1">
                <a:solidFill>
                  <a:srgbClr val="F47D21"/>
                </a:solidFill>
                <a:latin typeface="+mn-lt"/>
              </a:rPr>
              <a:t>Amavulandlela</a:t>
            </a:r>
            <a:r>
              <a:rPr lang="en-ZA" sz="3600" dirty="0">
                <a:solidFill>
                  <a:srgbClr val="F47D21"/>
                </a:solidFill>
                <a:latin typeface="+mn-lt"/>
              </a:rPr>
              <a:t> Funding Scheme</a:t>
            </a:r>
          </a:p>
        </p:txBody>
      </p:sp>
      <p:sp>
        <p:nvSpPr>
          <p:cNvPr id="2" name="Rectangle 1">
            <a:extLst>
              <a:ext uri="{FF2B5EF4-FFF2-40B4-BE49-F238E27FC236}">
                <a16:creationId xmlns:a16="http://schemas.microsoft.com/office/drawing/2014/main" id="{127F2F12-424D-4507-8D22-4402EC1B4C73}"/>
              </a:ext>
            </a:extLst>
          </p:cNvPr>
          <p:cNvSpPr/>
          <p:nvPr/>
        </p:nvSpPr>
        <p:spPr>
          <a:xfrm>
            <a:off x="516835" y="1194689"/>
            <a:ext cx="10866782" cy="3886898"/>
          </a:xfrm>
          <a:prstGeom prst="rect">
            <a:avLst/>
          </a:prstGeom>
        </p:spPr>
        <p:txBody>
          <a:bodyPr wrap="square">
            <a:spAutoFit/>
          </a:bodyPr>
          <a:lstStyle/>
          <a:p>
            <a:pPr marL="285750" indent="-285750">
              <a:lnSpc>
                <a:spcPct val="200000"/>
              </a:lnSpc>
              <a:buFont typeface="Arial" panose="020B0604020202020204" pitchFamily="34" charset="0"/>
              <a:buChar char="•"/>
            </a:pPr>
            <a:endParaRPr lang="en-GB" dirty="0">
              <a:latin typeface="Gill Sans MT" panose="020B0502020104020203" pitchFamily="34" charset="0"/>
            </a:endParaRPr>
          </a:p>
          <a:p>
            <a:pPr marL="285750" indent="-285750">
              <a:lnSpc>
                <a:spcPct val="200000"/>
              </a:lnSpc>
              <a:buFont typeface="Wingdings" panose="05000000000000000000" pitchFamily="2" charset="2"/>
              <a:buChar char="§"/>
            </a:pPr>
            <a:r>
              <a:rPr lang="en-GB" dirty="0">
                <a:latin typeface="Gill Sans MT" panose="020B0502020104020203" pitchFamily="34" charset="0"/>
              </a:rPr>
              <a:t>The scheme offer </a:t>
            </a:r>
            <a:r>
              <a:rPr lang="en-GB" b="1" dirty="0">
                <a:latin typeface="Gill Sans MT" panose="020B0502020104020203" pitchFamily="34" charset="0"/>
              </a:rPr>
              <a:t>entrepreneurs with disabilities </a:t>
            </a:r>
            <a:r>
              <a:rPr lang="en-GB" dirty="0">
                <a:latin typeface="Gill Sans MT" panose="020B0502020104020203" pitchFamily="34" charset="0"/>
              </a:rPr>
              <a:t>credit facilities (Medical certificate / record provided)</a:t>
            </a:r>
            <a:endParaRPr lang="en-GB" b="1" dirty="0">
              <a:solidFill>
                <a:srgbClr val="FF0000"/>
              </a:solidFill>
              <a:latin typeface="Gill Sans MT" panose="020B0502020104020203" pitchFamily="34" charset="0"/>
            </a:endParaRPr>
          </a:p>
          <a:p>
            <a:pPr marL="285750" indent="-285750">
              <a:lnSpc>
                <a:spcPct val="200000"/>
              </a:lnSpc>
              <a:buFont typeface="Wingdings" panose="05000000000000000000" pitchFamily="2" charset="2"/>
              <a:buChar char="§"/>
            </a:pPr>
            <a:r>
              <a:rPr lang="en-GB" dirty="0">
                <a:latin typeface="Gill Sans MT" panose="020B0502020104020203" pitchFamily="34" charset="0"/>
              </a:rPr>
              <a:t>The actual loan duration will be subject to the projected cash flows and viability of the business</a:t>
            </a:r>
          </a:p>
          <a:p>
            <a:pPr marL="285750" indent="-285750">
              <a:lnSpc>
                <a:spcPct val="200000"/>
              </a:lnSpc>
              <a:buFont typeface="Wingdings" panose="05000000000000000000" pitchFamily="2" charset="2"/>
              <a:buChar char="§"/>
            </a:pPr>
            <a:r>
              <a:rPr lang="en-GB" dirty="0">
                <a:latin typeface="Gill Sans MT" panose="020B0502020104020203" pitchFamily="34" charset="0"/>
              </a:rPr>
              <a:t>Normal </a:t>
            </a:r>
            <a:r>
              <a:rPr lang="en-GB" b="1" dirty="0" err="1">
                <a:latin typeface="Gill Sans MT" panose="020B0502020104020203" pitchFamily="34" charset="0"/>
              </a:rPr>
              <a:t>sefa</a:t>
            </a:r>
            <a:r>
              <a:rPr lang="en-GB" b="1" dirty="0">
                <a:latin typeface="Gill Sans MT" panose="020B0502020104020203" pitchFamily="34" charset="0"/>
              </a:rPr>
              <a:t> </a:t>
            </a:r>
            <a:r>
              <a:rPr lang="en-GB" dirty="0">
                <a:latin typeface="Gill Sans MT" panose="020B0502020104020203" pitchFamily="34" charset="0"/>
              </a:rPr>
              <a:t>loan administration fees will apply</a:t>
            </a:r>
          </a:p>
          <a:p>
            <a:pPr>
              <a:lnSpc>
                <a:spcPct val="200000"/>
              </a:lnSpc>
            </a:pPr>
            <a:r>
              <a:rPr lang="en-ZA" b="1" dirty="0">
                <a:latin typeface="Gill Sans MT" panose="020B0502020104020203" pitchFamily="34" charset="0"/>
              </a:rPr>
              <a:t>Additional Customised Benefits</a:t>
            </a:r>
            <a:endParaRPr lang="en-ZA" dirty="0">
              <a:latin typeface="Gill Sans MT" panose="020B0502020104020203" pitchFamily="34" charset="0"/>
            </a:endParaRPr>
          </a:p>
          <a:p>
            <a:pPr marL="285750" indent="-285750">
              <a:lnSpc>
                <a:spcPct val="200000"/>
              </a:lnSpc>
              <a:buFontTx/>
              <a:buChar char="-"/>
            </a:pPr>
            <a:r>
              <a:rPr lang="en-GB" dirty="0">
                <a:latin typeface="Gill Sans MT" panose="020B0502020104020203" pitchFamily="34" charset="0"/>
              </a:rPr>
              <a:t>Pre-Approval Assistance </a:t>
            </a:r>
          </a:p>
          <a:p>
            <a:pPr marL="285750" indent="-285750">
              <a:lnSpc>
                <a:spcPct val="200000"/>
              </a:lnSpc>
              <a:buFontTx/>
              <a:buChar char="-"/>
            </a:pPr>
            <a:r>
              <a:rPr lang="en-GB" dirty="0">
                <a:latin typeface="Gill Sans MT" panose="020B0502020104020203" pitchFamily="34" charset="0"/>
              </a:rPr>
              <a:t>Post-Approval Assistance</a:t>
            </a:r>
          </a:p>
        </p:txBody>
      </p:sp>
    </p:spTree>
    <p:extLst>
      <p:ext uri="{BB962C8B-B14F-4D97-AF65-F5344CB8AC3E}">
        <p14:creationId xmlns:p14="http://schemas.microsoft.com/office/powerpoint/2010/main" val="5986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2397E-46F7-466E-A00E-27B9A3BAA54D}"/>
              </a:ext>
            </a:extLst>
          </p:cNvPr>
          <p:cNvSpPr>
            <a:spLocks noGrp="1"/>
          </p:cNvSpPr>
          <p:nvPr>
            <p:ph type="title"/>
          </p:nvPr>
        </p:nvSpPr>
        <p:spPr/>
        <p:txBody>
          <a:bodyPr>
            <a:normAutofit/>
          </a:bodyPr>
          <a:lstStyle/>
          <a:p>
            <a:pPr algn="ctr"/>
            <a:r>
              <a:rPr lang="en-ZA" sz="3200" dirty="0">
                <a:latin typeface="+mn-lt"/>
              </a:rPr>
              <a:t>Township and Rural Entrepreneurship Programme</a:t>
            </a:r>
            <a:endParaRPr lang="en-ZA" sz="32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32B5F90C-C5AD-A8B5-84ED-1A3C60E47841}"/>
              </a:ext>
            </a:extLst>
          </p:cNvPr>
          <p:cNvSpPr>
            <a:spLocks noGrp="1"/>
          </p:cNvSpPr>
          <p:nvPr>
            <p:ph idx="1"/>
          </p:nvPr>
        </p:nvSpPr>
        <p:spPr/>
        <p:txBody>
          <a:bodyPr>
            <a:normAutofit fontScale="55000" lnSpcReduction="20000"/>
          </a:bodyPr>
          <a:lstStyle/>
          <a:p>
            <a:pPr marL="0" indent="0">
              <a:lnSpc>
                <a:spcPct val="150000"/>
              </a:lnSpc>
              <a:spcAft>
                <a:spcPts val="600"/>
              </a:spcAft>
              <a:buNone/>
            </a:pPr>
            <a:r>
              <a:rPr lang="en-US" sz="29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PROGRAMME OBJECTIVES</a:t>
            </a:r>
          </a:p>
          <a:p>
            <a:pPr lvl="0">
              <a:lnSpc>
                <a:spcPct val="150000"/>
              </a:lnSpc>
              <a:buFont typeface="Wingdings" panose="05000000000000000000" pitchFamily="2" charset="2"/>
              <a:buChar char="§"/>
            </a:pPr>
            <a:r>
              <a:rPr lang="en-US" sz="2900" dirty="0">
                <a:solidFill>
                  <a:schemeClr val="tx1"/>
                </a:solidFill>
                <a:latin typeface="Calibri" panose="020F0502020204030204" pitchFamily="34" charset="0"/>
                <a:ea typeface="Times New Roman" panose="02020603050405020304" pitchFamily="18" charset="0"/>
                <a:cs typeface="Calibri" panose="020F0502020204030204" pitchFamily="34" charset="0"/>
              </a:rPr>
              <a:t>Formalize the informal businesses to micro enterprises</a:t>
            </a:r>
            <a:endParaRPr lang="en-ZA" sz="2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50000"/>
              </a:lnSpc>
              <a:buFont typeface="Wingdings" panose="05000000000000000000" pitchFamily="2" charset="2"/>
              <a:buChar char="§"/>
            </a:pPr>
            <a:r>
              <a:rPr lang="en-US" sz="2900" dirty="0">
                <a:solidFill>
                  <a:schemeClr val="tx1"/>
                </a:solidFill>
                <a:latin typeface="Calibri" panose="020F0502020204030204" pitchFamily="34" charset="0"/>
                <a:ea typeface="Times New Roman" panose="02020603050405020304" pitchFamily="18" charset="0"/>
                <a:cs typeface="Calibri" panose="020F0502020204030204" pitchFamily="34" charset="0"/>
              </a:rPr>
              <a:t>Facilitate the banking of the unbanked</a:t>
            </a:r>
            <a:endParaRPr lang="en-ZA" sz="2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
            </a:pPr>
            <a:r>
              <a:rPr lang="en-US" sz="2900" dirty="0">
                <a:solidFill>
                  <a:schemeClr val="tx1"/>
                </a:solidFill>
                <a:latin typeface="Calibri" panose="020F0502020204030204" pitchFamily="34" charset="0"/>
                <a:ea typeface="Times New Roman" panose="02020603050405020304" pitchFamily="18" charset="0"/>
                <a:cs typeface="Calibri" panose="020F0502020204030204" pitchFamily="34" charset="0"/>
              </a:rPr>
              <a:t>Build reliable database for future Government planning and support</a:t>
            </a:r>
          </a:p>
          <a:p>
            <a:pPr algn="just">
              <a:lnSpc>
                <a:spcPct val="150000"/>
              </a:lnSpc>
              <a:buFont typeface="Wingdings" panose="05000000000000000000" pitchFamily="2" charset="2"/>
              <a:buChar char="§"/>
            </a:pPr>
            <a:r>
              <a:rPr lang="en-US" sz="2900" dirty="0">
                <a:solidFill>
                  <a:schemeClr val="tx1"/>
                </a:solidFill>
                <a:latin typeface="Calibri" panose="020F0502020204030204" pitchFamily="34" charset="0"/>
                <a:cs typeface="Calibri" panose="020F0502020204030204" pitchFamily="34" charset="0"/>
              </a:rPr>
              <a:t>Support opportunities for self-employment and job-creation at economic entry level whilst improving the circulation of money within townships and rural areas</a:t>
            </a:r>
          </a:p>
          <a:p>
            <a:pPr algn="just">
              <a:lnSpc>
                <a:spcPct val="150000"/>
              </a:lnSpc>
              <a:buFont typeface="Wingdings" panose="05000000000000000000" pitchFamily="2" charset="2"/>
              <a:buChar char="§"/>
            </a:pPr>
            <a:r>
              <a:rPr lang="en-US" sz="2900" dirty="0">
                <a:solidFill>
                  <a:schemeClr val="tx1"/>
                </a:solidFill>
                <a:latin typeface="Calibri" panose="020F0502020204030204" pitchFamily="34" charset="0"/>
                <a:cs typeface="Calibri" panose="020F0502020204030204" pitchFamily="34" charset="0"/>
              </a:rPr>
              <a:t>Realize potential for spaza shops to serve as market for locally manufactured goods, through an inclusion of products manufactured SMMEs including cooperatives supported by the DSBD portfolio to the supported basket of goods</a:t>
            </a:r>
          </a:p>
          <a:p>
            <a:pPr algn="just">
              <a:lnSpc>
                <a:spcPct val="150000"/>
              </a:lnSpc>
              <a:buFont typeface="Wingdings" panose="05000000000000000000" pitchFamily="2" charset="2"/>
              <a:buChar char="§"/>
            </a:pPr>
            <a:r>
              <a:rPr lang="en-US" sz="2900" dirty="0">
                <a:solidFill>
                  <a:schemeClr val="tx1"/>
                </a:solidFill>
                <a:latin typeface="Calibri" panose="020F0502020204030204" pitchFamily="34" charset="0"/>
                <a:cs typeface="Calibri" panose="020F0502020204030204" pitchFamily="34" charset="0"/>
              </a:rPr>
              <a:t>Create circular economies in Township and Rural areas that are self-sustainable</a:t>
            </a:r>
          </a:p>
          <a:p>
            <a:endParaRPr lang="en-ZA" dirty="0"/>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6</a:t>
            </a:fld>
            <a:endParaRPr lang="en-US" b="1" dirty="0">
              <a:solidFill>
                <a:prstClr val="black">
                  <a:tint val="75000"/>
                </a:prstClr>
              </a:solidFill>
              <a:cs typeface="Arial" pitchFamily="34" charset="0"/>
            </a:endParaRPr>
          </a:p>
        </p:txBody>
      </p:sp>
    </p:spTree>
    <p:extLst>
      <p:ext uri="{BB962C8B-B14F-4D97-AF65-F5344CB8AC3E}">
        <p14:creationId xmlns:p14="http://schemas.microsoft.com/office/powerpoint/2010/main" val="268053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7</a:t>
            </a:fld>
            <a:endParaRPr lang="en-US" b="1" dirty="0">
              <a:solidFill>
                <a:prstClr val="black">
                  <a:tint val="75000"/>
                </a:prstClr>
              </a:solidFill>
              <a:cs typeface="Arial" pitchFamily="34" charset="0"/>
            </a:endParaRPr>
          </a:p>
        </p:txBody>
      </p:sp>
      <p:sp>
        <p:nvSpPr>
          <p:cNvPr id="2" name="Rectangle 1">
            <a:extLst>
              <a:ext uri="{FF2B5EF4-FFF2-40B4-BE49-F238E27FC236}">
                <a16:creationId xmlns:a16="http://schemas.microsoft.com/office/drawing/2014/main" id="{0D453F4E-C373-4030-B661-A7190F0F7435}"/>
              </a:ext>
            </a:extLst>
          </p:cNvPr>
          <p:cNvSpPr/>
          <p:nvPr/>
        </p:nvSpPr>
        <p:spPr>
          <a:xfrm>
            <a:off x="1632520" y="1320580"/>
            <a:ext cx="9144000" cy="4855432"/>
          </a:xfrm>
          <a:prstGeom prst="rect">
            <a:avLst/>
          </a:prstGeom>
        </p:spPr>
        <p:txBody>
          <a:bodyPr wrap="square">
            <a:spAutoFit/>
          </a:bodyPr>
          <a:lstStyle/>
          <a:p>
            <a:pPr>
              <a:lnSpc>
                <a:spcPct val="150000"/>
              </a:lnSpc>
            </a:pPr>
            <a:endParaRPr lang="en-GB" sz="1600"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150000"/>
              </a:lnSpc>
            </a:pPr>
            <a:r>
              <a:rPr lang="en-GB" sz="1600"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can apply (Minimum Qualifying Criteria):</a:t>
            </a:r>
            <a:endParaRPr lang="en-GB" sz="16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The Programme is targeted at SMMEs with a high developmental impact in the economy</a:t>
            </a:r>
          </a:p>
          <a:p>
            <a:pPr marL="285750" indent="-285750">
              <a:lnSpc>
                <a:spcPct val="150000"/>
              </a:lnSpc>
              <a:buFont typeface="Wingdings" panose="05000000000000000000" pitchFamily="2" charset="2"/>
              <a:buChar char="§"/>
            </a:pPr>
            <a:r>
              <a:rPr lang="en-ZA" sz="1600" dirty="0">
                <a:latin typeface="Calibri" panose="020F0502020204030204" pitchFamily="34" charset="0"/>
                <a:cs typeface="Calibri" panose="020F0502020204030204" pitchFamily="34" charset="0"/>
              </a:rPr>
              <a:t>Only SMMEs creating a minimum of 10 jobs and requiring funding over a minimum period of three years will be considered</a:t>
            </a:r>
          </a:p>
          <a:p>
            <a:pPr>
              <a:lnSpc>
                <a:spcPct val="150000"/>
              </a:lnSpc>
            </a:pPr>
            <a:r>
              <a:rPr lang="en-GB" sz="16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 areas in the Development Impact Scorecard for grant amount  determination:</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Number of jobs created and/or maintained (i.e. a minimum of 10 jobs required)</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More focus on priority target groups</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More focus on townships and rural based SMMEs</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More focus on the priority sectors (manufacturing/industrial)</a:t>
            </a:r>
          </a:p>
          <a:p>
            <a:pPr>
              <a:lnSpc>
                <a:spcPct val="150000"/>
              </a:lnSpc>
            </a:pPr>
            <a:r>
              <a:rPr lang="en-ZA" sz="16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Additional Customised Benefits:</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Pre-Approval Assistance</a:t>
            </a:r>
          </a:p>
          <a:p>
            <a:pPr marL="285750" indent="-285750">
              <a:lnSpc>
                <a:spcPct val="150000"/>
              </a:lnSpc>
              <a:buFont typeface="Wingdings" panose="05000000000000000000" pitchFamily="2" charset="2"/>
              <a:buChar char="§"/>
            </a:pPr>
            <a:r>
              <a:rPr lang="en-GB" sz="1600" dirty="0">
                <a:latin typeface="Calibri" panose="020F0502020204030204" pitchFamily="34" charset="0"/>
                <a:cs typeface="Calibri" panose="020F0502020204030204" pitchFamily="34" charset="0"/>
              </a:rPr>
              <a:t>Post-Approval Assistance</a:t>
            </a:r>
          </a:p>
        </p:txBody>
      </p:sp>
      <p:sp>
        <p:nvSpPr>
          <p:cNvPr id="5" name="Title 4">
            <a:extLst>
              <a:ext uri="{FF2B5EF4-FFF2-40B4-BE49-F238E27FC236}">
                <a16:creationId xmlns:a16="http://schemas.microsoft.com/office/drawing/2014/main" id="{FE6B77B5-AE1D-407C-9E33-19F37B3024BE}"/>
              </a:ext>
            </a:extLst>
          </p:cNvPr>
          <p:cNvSpPr>
            <a:spLocks noGrp="1"/>
          </p:cNvSpPr>
          <p:nvPr>
            <p:ph type="title"/>
          </p:nvPr>
        </p:nvSpPr>
        <p:spPr>
          <a:xfrm>
            <a:off x="783516" y="-211650"/>
            <a:ext cx="10515600" cy="1325563"/>
          </a:xfrm>
        </p:spPr>
        <p:txBody>
          <a:bodyPr>
            <a:normAutofit/>
          </a:bodyPr>
          <a:lstStyle/>
          <a:p>
            <a:pPr algn="ctr"/>
            <a:r>
              <a:rPr lang="en-ZA" sz="3600" dirty="0">
                <a:solidFill>
                  <a:schemeClr val="tx1"/>
                </a:solidFill>
                <a:latin typeface="Calibri" panose="020F0502020204030204" pitchFamily="34" charset="0"/>
                <a:cs typeface="Calibri" panose="020F0502020204030204" pitchFamily="34" charset="0"/>
              </a:rPr>
              <a:t/>
            </a:r>
            <a:br>
              <a:rPr lang="en-ZA" sz="3600" dirty="0">
                <a:solidFill>
                  <a:schemeClr val="tx1"/>
                </a:solidFill>
                <a:latin typeface="Calibri" panose="020F0502020204030204" pitchFamily="34" charset="0"/>
                <a:cs typeface="Calibri" panose="020F0502020204030204" pitchFamily="34" charset="0"/>
              </a:rPr>
            </a:br>
            <a:r>
              <a:rPr lang="en-ZA" sz="3600" dirty="0">
                <a:latin typeface="Calibri" panose="020F0502020204030204" pitchFamily="34" charset="0"/>
                <a:cs typeface="Calibri" panose="020F0502020204030204" pitchFamily="34" charset="0"/>
              </a:rPr>
              <a:t>Small Enterprise Manufacturing Programme</a:t>
            </a:r>
            <a:endParaRPr lang="en-ZA" sz="3600" dirty="0"/>
          </a:p>
        </p:txBody>
      </p:sp>
    </p:spTree>
    <p:extLst>
      <p:ext uri="{BB962C8B-B14F-4D97-AF65-F5344CB8AC3E}">
        <p14:creationId xmlns:p14="http://schemas.microsoft.com/office/powerpoint/2010/main" val="50375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8</a:t>
            </a:fld>
            <a:endParaRPr lang="en-US" b="1" dirty="0">
              <a:solidFill>
                <a:prstClr val="black">
                  <a:tint val="75000"/>
                </a:prstClr>
              </a:solidFill>
              <a:cs typeface="Arial" pitchFamily="34" charset="0"/>
            </a:endParaRPr>
          </a:p>
        </p:txBody>
      </p:sp>
      <p:sp>
        <p:nvSpPr>
          <p:cNvPr id="2" name="Rectangle 1">
            <a:extLst>
              <a:ext uri="{FF2B5EF4-FFF2-40B4-BE49-F238E27FC236}">
                <a16:creationId xmlns:a16="http://schemas.microsoft.com/office/drawing/2014/main" id="{0D453F4E-C373-4030-B661-A7190F0F7435}"/>
              </a:ext>
            </a:extLst>
          </p:cNvPr>
          <p:cNvSpPr/>
          <p:nvPr/>
        </p:nvSpPr>
        <p:spPr>
          <a:xfrm>
            <a:off x="1632520" y="1320580"/>
            <a:ext cx="9144000" cy="4456989"/>
          </a:xfrm>
          <a:prstGeom prst="rect">
            <a:avLst/>
          </a:prstGeom>
        </p:spPr>
        <p:txBody>
          <a:bodyPr wrap="square">
            <a:spAutoFit/>
          </a:bodyPr>
          <a:lstStyle/>
          <a:p>
            <a:pPr marL="342900" indent="-342900">
              <a:buFont typeface="Wingdings" panose="05000000000000000000" pitchFamily="2" charset="2"/>
              <a:buChar char="§"/>
            </a:pPr>
            <a:r>
              <a:rPr lang="en-ZA" sz="2500" dirty="0">
                <a:solidFill>
                  <a:schemeClr val="tx1"/>
                </a:solidFill>
                <a:latin typeface="+mj-lt"/>
              </a:rPr>
              <a:t>Youth between 18 – 35 years</a:t>
            </a:r>
          </a:p>
          <a:p>
            <a:pPr marL="342900" indent="-342900">
              <a:buFont typeface="Wingdings" panose="05000000000000000000" pitchFamily="2" charset="2"/>
              <a:buChar char="§"/>
            </a:pPr>
            <a:r>
              <a:rPr lang="en-ZA" sz="2500" dirty="0">
                <a:solidFill>
                  <a:schemeClr val="tx1"/>
                </a:solidFill>
                <a:latin typeface="+mj-lt"/>
              </a:rPr>
              <a:t>South African Youth</a:t>
            </a:r>
          </a:p>
          <a:p>
            <a:pPr marL="342900" indent="-342900">
              <a:buFont typeface="Wingdings" panose="05000000000000000000" pitchFamily="2" charset="2"/>
              <a:buChar char="§"/>
            </a:pPr>
            <a:r>
              <a:rPr lang="en-ZA" sz="2500" dirty="0">
                <a:solidFill>
                  <a:schemeClr val="tx1"/>
                </a:solidFill>
                <a:latin typeface="+mj-lt"/>
              </a:rPr>
              <a:t>Actively involve in the day-to-day operations</a:t>
            </a:r>
          </a:p>
          <a:p>
            <a:pPr marL="342900" indent="-342900">
              <a:buFont typeface="Wingdings" panose="05000000000000000000" pitchFamily="2" charset="2"/>
              <a:buChar char="§"/>
            </a:pPr>
            <a:r>
              <a:rPr lang="en-ZA" sz="2500" dirty="0">
                <a:solidFill>
                  <a:schemeClr val="tx1"/>
                </a:solidFill>
                <a:latin typeface="+mj-lt"/>
              </a:rPr>
              <a:t>Prepared to participate in Business Development Support</a:t>
            </a:r>
          </a:p>
          <a:p>
            <a:pPr marL="342900" indent="-342900">
              <a:buFont typeface="Wingdings" panose="05000000000000000000" pitchFamily="2" charset="2"/>
              <a:buChar char="§"/>
            </a:pPr>
            <a:r>
              <a:rPr lang="en-ZA" sz="2500" dirty="0">
                <a:solidFill>
                  <a:schemeClr val="tx1"/>
                </a:solidFill>
                <a:latin typeface="+mj-lt"/>
              </a:rPr>
              <a:t>Commercially viable and sustainable business idea / concept</a:t>
            </a:r>
          </a:p>
          <a:p>
            <a:pPr marL="342900" indent="-342900">
              <a:buFont typeface="Wingdings" panose="05000000000000000000" pitchFamily="2" charset="2"/>
              <a:buChar char="§"/>
            </a:pPr>
            <a:r>
              <a:rPr lang="en-ZA" sz="2500" dirty="0">
                <a:solidFill>
                  <a:schemeClr val="tx1"/>
                </a:solidFill>
                <a:latin typeface="+mj-lt"/>
              </a:rPr>
              <a:t>Registered company (CIPC) and SARS compliant</a:t>
            </a:r>
          </a:p>
          <a:p>
            <a:endParaRPr lang="en-ZA" sz="2500" dirty="0">
              <a:solidFill>
                <a:schemeClr val="tx1"/>
              </a:solidFill>
              <a:latin typeface="+mj-lt"/>
            </a:endParaRPr>
          </a:p>
          <a:p>
            <a:pPr>
              <a:lnSpc>
                <a:spcPct val="150000"/>
              </a:lnSpc>
            </a:pPr>
            <a:r>
              <a:rPr lang="en-ZA" sz="2500" b="1" dirty="0">
                <a:solidFill>
                  <a:srgbClr val="000000"/>
                </a:solidFill>
                <a:effectLst>
                  <a:outerShdw blurRad="38100" dist="38100" dir="2700000" algn="tl">
                    <a:srgbClr val="000000">
                      <a:alpha val="43137"/>
                    </a:srgbClr>
                  </a:outerShdw>
                </a:effectLst>
                <a:latin typeface="+mj-lt"/>
                <a:cs typeface="Calibri" panose="020F0502020204030204" pitchFamily="34" charset="0"/>
              </a:rPr>
              <a:t>Additional Customised Benefits:</a:t>
            </a:r>
          </a:p>
          <a:p>
            <a:pPr marL="285750" indent="-285750">
              <a:lnSpc>
                <a:spcPct val="150000"/>
              </a:lnSpc>
              <a:buFont typeface="Arial" panose="020B0604020202020204" pitchFamily="34" charset="0"/>
              <a:buChar char="•"/>
            </a:pPr>
            <a:r>
              <a:rPr lang="en-GB" sz="2500" dirty="0">
                <a:latin typeface="+mj-lt"/>
                <a:cs typeface="Calibri" panose="020F0502020204030204" pitchFamily="34" charset="0"/>
              </a:rPr>
              <a:t>Pre-Approval Assistance</a:t>
            </a:r>
          </a:p>
          <a:p>
            <a:pPr marL="285750" indent="-285750">
              <a:lnSpc>
                <a:spcPct val="150000"/>
              </a:lnSpc>
              <a:buFont typeface="Arial" panose="020B0604020202020204" pitchFamily="34" charset="0"/>
              <a:buChar char="•"/>
            </a:pPr>
            <a:r>
              <a:rPr lang="en-GB" sz="2500" dirty="0">
                <a:latin typeface="+mj-lt"/>
                <a:cs typeface="Calibri" panose="020F0502020204030204" pitchFamily="34" charset="0"/>
              </a:rPr>
              <a:t>Post-Approval Assistance</a:t>
            </a:r>
          </a:p>
        </p:txBody>
      </p:sp>
      <p:sp>
        <p:nvSpPr>
          <p:cNvPr id="5" name="Title 4">
            <a:extLst>
              <a:ext uri="{FF2B5EF4-FFF2-40B4-BE49-F238E27FC236}">
                <a16:creationId xmlns:a16="http://schemas.microsoft.com/office/drawing/2014/main" id="{FE6B77B5-AE1D-407C-9E33-19F37B3024BE}"/>
              </a:ext>
            </a:extLst>
          </p:cNvPr>
          <p:cNvSpPr>
            <a:spLocks noGrp="1"/>
          </p:cNvSpPr>
          <p:nvPr>
            <p:ph type="title"/>
          </p:nvPr>
        </p:nvSpPr>
        <p:spPr>
          <a:xfrm>
            <a:off x="783516" y="-211650"/>
            <a:ext cx="10515600" cy="1325563"/>
          </a:xfrm>
        </p:spPr>
        <p:txBody>
          <a:bodyPr>
            <a:normAutofit/>
          </a:bodyPr>
          <a:lstStyle/>
          <a:p>
            <a:pPr algn="ctr"/>
            <a:r>
              <a:rPr lang="en-ZA" sz="3600" dirty="0">
                <a:solidFill>
                  <a:schemeClr val="tx1"/>
                </a:solidFill>
                <a:latin typeface="Calibri" panose="020F0502020204030204" pitchFamily="34" charset="0"/>
                <a:cs typeface="Calibri" panose="020F0502020204030204" pitchFamily="34" charset="0"/>
              </a:rPr>
              <a:t/>
            </a:r>
            <a:br>
              <a:rPr lang="en-ZA" sz="3600" dirty="0">
                <a:solidFill>
                  <a:schemeClr val="tx1"/>
                </a:solidFill>
                <a:latin typeface="Calibri" panose="020F0502020204030204" pitchFamily="34" charset="0"/>
                <a:cs typeface="Calibri" panose="020F0502020204030204" pitchFamily="34" charset="0"/>
              </a:rPr>
            </a:br>
            <a:r>
              <a:rPr lang="en-ZA" sz="3600" dirty="0">
                <a:latin typeface="Calibri" panose="020F0502020204030204" pitchFamily="34" charset="0"/>
                <a:cs typeface="Calibri" panose="020F0502020204030204" pitchFamily="34" charset="0"/>
              </a:rPr>
              <a:t>Youth Challenge Fund</a:t>
            </a:r>
            <a:endParaRPr lang="en-ZA" sz="3600" dirty="0"/>
          </a:p>
        </p:txBody>
      </p:sp>
    </p:spTree>
    <p:extLst>
      <p:ext uri="{BB962C8B-B14F-4D97-AF65-F5344CB8AC3E}">
        <p14:creationId xmlns:p14="http://schemas.microsoft.com/office/powerpoint/2010/main" val="269757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9</a:t>
            </a:fld>
            <a:endParaRPr lang="en-US" b="1" dirty="0">
              <a:solidFill>
                <a:prstClr val="black">
                  <a:tint val="75000"/>
                </a:prstClr>
              </a:solidFill>
              <a:cs typeface="Arial" pitchFamily="34" charset="0"/>
            </a:endParaRPr>
          </a:p>
        </p:txBody>
      </p:sp>
      <p:sp>
        <p:nvSpPr>
          <p:cNvPr id="2" name="Rectangle 1">
            <a:extLst>
              <a:ext uri="{FF2B5EF4-FFF2-40B4-BE49-F238E27FC236}">
                <a16:creationId xmlns:a16="http://schemas.microsoft.com/office/drawing/2014/main" id="{0D453F4E-C373-4030-B661-A7190F0F7435}"/>
              </a:ext>
            </a:extLst>
          </p:cNvPr>
          <p:cNvSpPr/>
          <p:nvPr/>
        </p:nvSpPr>
        <p:spPr>
          <a:xfrm>
            <a:off x="1632520" y="1320580"/>
            <a:ext cx="9144000" cy="5155257"/>
          </a:xfrm>
          <a:prstGeom prst="rect">
            <a:avLst/>
          </a:prstGeom>
        </p:spPr>
        <p:txBody>
          <a:bodyPr wrap="square">
            <a:spAutoFit/>
          </a:bodyPr>
          <a:lstStyle/>
          <a:p>
            <a:pPr>
              <a:lnSpc>
                <a:spcPct val="150000"/>
              </a:lnSpc>
            </a:pPr>
            <a:endParaRPr lang="en-GB" sz="1600"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nSpc>
                <a:spcPct val="100000"/>
              </a:lnSpc>
              <a:spcBef>
                <a:spcPts val="1800"/>
              </a:spcBef>
              <a:buFont typeface="Wingdings" panose="05000000000000000000" pitchFamily="2" charset="2"/>
              <a:buChar char="§"/>
            </a:pPr>
            <a:r>
              <a:rPr lang="en-US" sz="2000" dirty="0">
                <a:latin typeface="Gill Sans MT" panose="020B0502020104020203" pitchFamily="34" charset="0"/>
              </a:rPr>
              <a:t>Viable buy-and-supply purchase orders (Supply/Deliver);</a:t>
            </a:r>
          </a:p>
          <a:p>
            <a:pPr marL="342900" indent="-342900">
              <a:lnSpc>
                <a:spcPct val="100000"/>
              </a:lnSpc>
              <a:spcBef>
                <a:spcPts val="1800"/>
              </a:spcBef>
              <a:buFont typeface="Wingdings" panose="05000000000000000000" pitchFamily="2" charset="2"/>
              <a:buChar char="§"/>
            </a:pPr>
            <a:r>
              <a:rPr lang="en-US" sz="2000" dirty="0">
                <a:latin typeface="Gill Sans MT" panose="020B0502020104020203" pitchFamily="34" charset="0"/>
              </a:rPr>
              <a:t>Funding up to R3 million;</a:t>
            </a:r>
          </a:p>
          <a:p>
            <a:pPr marL="342900" indent="-342900">
              <a:lnSpc>
                <a:spcPct val="100000"/>
              </a:lnSpc>
              <a:spcBef>
                <a:spcPts val="1800"/>
              </a:spcBef>
              <a:buFont typeface="Wingdings" panose="05000000000000000000" pitchFamily="2" charset="2"/>
              <a:buChar char="§"/>
            </a:pPr>
            <a:r>
              <a:rPr lang="en-US" sz="2000" dirty="0">
                <a:latin typeface="Gill Sans MT" panose="020B0502020104020203" pitchFamily="34" charset="0"/>
              </a:rPr>
              <a:t>Only applicable to short-term funding requirements (up to 12 months);</a:t>
            </a:r>
          </a:p>
          <a:p>
            <a:pPr marL="342900" indent="-342900">
              <a:lnSpc>
                <a:spcPct val="100000"/>
              </a:lnSpc>
              <a:spcBef>
                <a:spcPts val="1800"/>
              </a:spcBef>
              <a:buFont typeface="Wingdings" panose="05000000000000000000" pitchFamily="2" charset="2"/>
              <a:buChar char="§"/>
            </a:pPr>
            <a:r>
              <a:rPr lang="en-US" sz="2000" dirty="0">
                <a:latin typeface="Gill Sans MT" panose="020B0502020104020203" pitchFamily="34" charset="0"/>
              </a:rPr>
              <a:t>Imports are excluded.</a:t>
            </a:r>
          </a:p>
          <a:p>
            <a:pPr>
              <a:lnSpc>
                <a:spcPct val="100000"/>
              </a:lnSpc>
              <a:spcBef>
                <a:spcPts val="1800"/>
              </a:spcBef>
            </a:pPr>
            <a:endParaRPr lang="en-US" sz="1000" u="sng" dirty="0">
              <a:latin typeface="Gill Sans MT" panose="020B0502020104020203" pitchFamily="34" charset="0"/>
            </a:endParaRPr>
          </a:p>
          <a:p>
            <a:pPr>
              <a:lnSpc>
                <a:spcPct val="100000"/>
              </a:lnSpc>
              <a:spcBef>
                <a:spcPts val="1800"/>
              </a:spcBef>
            </a:pPr>
            <a:r>
              <a:rPr lang="en-US" sz="2000" u="sng" dirty="0">
                <a:latin typeface="Gill Sans MT" panose="020B0502020104020203" pitchFamily="34" charset="0"/>
              </a:rPr>
              <a:t>Critical Requirements:</a:t>
            </a:r>
          </a:p>
          <a:p>
            <a:pPr marL="342900" indent="-342900">
              <a:lnSpc>
                <a:spcPct val="100000"/>
              </a:lnSpc>
              <a:spcBef>
                <a:spcPts val="1800"/>
              </a:spcBef>
              <a:buFontTx/>
              <a:buChar char="-"/>
            </a:pPr>
            <a:r>
              <a:rPr lang="en-US" sz="2000" dirty="0">
                <a:latin typeface="Gill Sans MT" panose="020B0502020104020203" pitchFamily="34" charset="0"/>
              </a:rPr>
              <a:t>Application form</a:t>
            </a:r>
          </a:p>
          <a:p>
            <a:pPr marL="342900" indent="-342900">
              <a:lnSpc>
                <a:spcPct val="100000"/>
              </a:lnSpc>
              <a:spcBef>
                <a:spcPts val="1800"/>
              </a:spcBef>
              <a:buFontTx/>
              <a:buChar char="-"/>
            </a:pPr>
            <a:r>
              <a:rPr lang="en-US" sz="2000" dirty="0">
                <a:latin typeface="Gill Sans MT" panose="020B0502020104020203" pitchFamily="34" charset="0"/>
              </a:rPr>
              <a:t>Verification of Purchase Order</a:t>
            </a:r>
          </a:p>
          <a:p>
            <a:pPr marL="342900" indent="-342900">
              <a:lnSpc>
                <a:spcPct val="100000"/>
              </a:lnSpc>
              <a:spcBef>
                <a:spcPts val="1800"/>
              </a:spcBef>
              <a:buFontTx/>
              <a:buChar char="-"/>
            </a:pPr>
            <a:r>
              <a:rPr lang="en-US" sz="2000" dirty="0">
                <a:latin typeface="Gill Sans MT" panose="020B0502020104020203" pitchFamily="34" charset="0"/>
              </a:rPr>
              <a:t>Cession of payment, Escrow Account (Banks / Attorneys), etc.</a:t>
            </a:r>
          </a:p>
        </p:txBody>
      </p:sp>
      <p:sp>
        <p:nvSpPr>
          <p:cNvPr id="5" name="Title 4">
            <a:extLst>
              <a:ext uri="{FF2B5EF4-FFF2-40B4-BE49-F238E27FC236}">
                <a16:creationId xmlns:a16="http://schemas.microsoft.com/office/drawing/2014/main" id="{FE6B77B5-AE1D-407C-9E33-19F37B3024BE}"/>
              </a:ext>
            </a:extLst>
          </p:cNvPr>
          <p:cNvSpPr>
            <a:spLocks noGrp="1"/>
          </p:cNvSpPr>
          <p:nvPr>
            <p:ph type="title"/>
          </p:nvPr>
        </p:nvSpPr>
        <p:spPr>
          <a:xfrm>
            <a:off x="783516" y="-211650"/>
            <a:ext cx="10515600" cy="1325563"/>
          </a:xfrm>
        </p:spPr>
        <p:txBody>
          <a:bodyPr>
            <a:normAutofit/>
          </a:bodyPr>
          <a:lstStyle/>
          <a:p>
            <a:pPr algn="ctr"/>
            <a:r>
              <a:rPr lang="en-ZA" sz="3600" dirty="0">
                <a:solidFill>
                  <a:schemeClr val="tx1"/>
                </a:solidFill>
                <a:latin typeface="Calibri" panose="020F0502020204030204" pitchFamily="34" charset="0"/>
                <a:cs typeface="Calibri" panose="020F0502020204030204" pitchFamily="34" charset="0"/>
              </a:rPr>
              <a:t/>
            </a:r>
            <a:br>
              <a:rPr lang="en-ZA" sz="3600" dirty="0">
                <a:solidFill>
                  <a:schemeClr val="tx1"/>
                </a:solidFill>
                <a:latin typeface="Calibri" panose="020F0502020204030204" pitchFamily="34" charset="0"/>
                <a:cs typeface="Calibri" panose="020F0502020204030204" pitchFamily="34" charset="0"/>
              </a:rPr>
            </a:br>
            <a:r>
              <a:rPr lang="en-ZA" sz="3600" dirty="0">
                <a:latin typeface="Calibri" panose="020F0502020204030204" pitchFamily="34" charset="0"/>
                <a:cs typeface="Calibri" panose="020F0502020204030204" pitchFamily="34" charset="0"/>
              </a:rPr>
              <a:t>Purchase Order Programme</a:t>
            </a:r>
            <a:endParaRPr lang="en-ZA" sz="3600" dirty="0"/>
          </a:p>
        </p:txBody>
      </p:sp>
    </p:spTree>
    <p:extLst>
      <p:ext uri="{BB962C8B-B14F-4D97-AF65-F5344CB8AC3E}">
        <p14:creationId xmlns:p14="http://schemas.microsoft.com/office/powerpoint/2010/main" val="2517767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0DABB34C9A3F468AC63702CB1821C0" ma:contentTypeVersion="13" ma:contentTypeDescription="Create a new document." ma:contentTypeScope="" ma:versionID="ae162bf8032bfb1bd52fc3db141d3a65">
  <xsd:schema xmlns:xsd="http://www.w3.org/2001/XMLSchema" xmlns:xs="http://www.w3.org/2001/XMLSchema" xmlns:p="http://schemas.microsoft.com/office/2006/metadata/properties" xmlns:ns3="adf74cc3-4760-49f8-9938-674da244fccc" xmlns:ns4="afa137c7-163d-4e4b-853d-0674ac5d2336" targetNamespace="http://schemas.microsoft.com/office/2006/metadata/properties" ma:root="true" ma:fieldsID="0a714d37bc9a6472040634951a1f94d8" ns3:_="" ns4:_="">
    <xsd:import namespace="adf74cc3-4760-49f8-9938-674da244fccc"/>
    <xsd:import namespace="afa137c7-163d-4e4b-853d-0674ac5d233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74cc3-4760-49f8-9938-674da244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a137c7-163d-4e4b-853d-0674ac5d23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0FCBD3-5085-4BFD-8E17-019FCD823FF7}">
  <ds:schemaRefs>
    <ds:schemaRef ds:uri="http://schemas.microsoft.com/sharepoint/v3/contenttype/forms"/>
  </ds:schemaRefs>
</ds:datastoreItem>
</file>

<file path=customXml/itemProps2.xml><?xml version="1.0" encoding="utf-8"?>
<ds:datastoreItem xmlns:ds="http://schemas.openxmlformats.org/officeDocument/2006/customXml" ds:itemID="{EAA1E8E3-E226-4F5B-9D4F-4A5DA0BFE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74cc3-4760-49f8-9938-674da244fccc"/>
    <ds:schemaRef ds:uri="afa137c7-163d-4e4b-853d-0674ac5d23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47762D-0A6E-4F38-95D9-D0E1C86DEB21}">
  <ds:schemaRefs>
    <ds:schemaRef ds:uri="http://schemas.openxmlformats.org/package/2006/metadata/core-properties"/>
    <ds:schemaRef ds:uri="http://schemas.microsoft.com/office/infopath/2007/PartnerControls"/>
    <ds:schemaRef ds:uri="afa137c7-163d-4e4b-853d-0674ac5d2336"/>
    <ds:schemaRef ds:uri="http://purl.org/dc/dcmitype/"/>
    <ds:schemaRef ds:uri="http://www.w3.org/XML/1998/namespace"/>
    <ds:schemaRef ds:uri="http://purl.org/dc/elements/1.1/"/>
    <ds:schemaRef ds:uri="http://schemas.microsoft.com/office/2006/documentManagement/types"/>
    <ds:schemaRef ds:uri="adf74cc3-4760-49f8-9938-674da244fcc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561</TotalTime>
  <Words>584</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Gill Sans</vt:lpstr>
      <vt:lpstr>Gill Sans MT</vt:lpstr>
      <vt:lpstr>Gill Sans MT Pro Medium</vt:lpstr>
      <vt:lpstr>Times New Roman</vt:lpstr>
      <vt:lpstr>Wingdings</vt:lpstr>
      <vt:lpstr>Office Theme</vt:lpstr>
      <vt:lpstr>PowerPoint Presentation</vt:lpstr>
      <vt:lpstr>Lending Focus</vt:lpstr>
      <vt:lpstr>PowerPoint Presentation</vt:lpstr>
      <vt:lpstr>Specialised Funds (Direct Lending) </vt:lpstr>
      <vt:lpstr>PowerPoint Presentation</vt:lpstr>
      <vt:lpstr>Township and Rural Entrepreneurship Programme</vt:lpstr>
      <vt:lpstr> Small Enterprise Manufacturing Programme</vt:lpstr>
      <vt:lpstr> Youth Challenge Fund</vt:lpstr>
      <vt:lpstr> Purchase Order Programme</vt:lpstr>
      <vt:lpstr>Exclusions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Renita Mahabeer</dc:creator>
  <cp:lastModifiedBy>Narieman Solomon</cp:lastModifiedBy>
  <cp:revision>9</cp:revision>
  <dcterms:created xsi:type="dcterms:W3CDTF">2019-09-12T13:55:03Z</dcterms:created>
  <dcterms:modified xsi:type="dcterms:W3CDTF">2023-06-26T13:04:08Z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0x010100610DABB34C9A3F468AC63702CB1821C0</vt:lpwstr>
  </property>
</Properties>
</file>